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9" r:id="rId3"/>
    <p:sldId id="272" r:id="rId4"/>
    <p:sldId id="263" r:id="rId5"/>
    <p:sldId id="286" r:id="rId6"/>
    <p:sldId id="293" r:id="rId7"/>
    <p:sldId id="264" r:id="rId8"/>
    <p:sldId id="289" r:id="rId9"/>
    <p:sldId id="294" r:id="rId10"/>
    <p:sldId id="270" r:id="rId11"/>
    <p:sldId id="271" r:id="rId12"/>
    <p:sldId id="258" r:id="rId13"/>
  </p:sldIdLst>
  <p:sldSz cx="9144000" cy="6858000" type="screen4x3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/>
        <a:cs typeface="ＭＳ Ｐゴシック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/>
        <a:cs typeface="ＭＳ Ｐゴシック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/>
        <a:cs typeface="ＭＳ Ｐゴシック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/>
        <a:cs typeface="ＭＳ Ｐゴシック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/>
        <a:cs typeface="ＭＳ Ｐゴシック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/>
        <a:cs typeface="ＭＳ Ｐゴシック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/>
        <a:cs typeface="ＭＳ Ｐゴシック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/>
        <a:cs typeface="ＭＳ Ｐゴシック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/>
        <a:cs typeface="ＭＳ Ｐゴシック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1386F"/>
    <a:srgbClr val="1C2A55"/>
    <a:srgbClr val="003F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35"/>
    <p:restoredTop sz="76829"/>
  </p:normalViewPr>
  <p:slideViewPr>
    <p:cSldViewPr snapToGrid="0" snapToObjects="1">
      <p:cViewPr>
        <p:scale>
          <a:sx n="96" d="100"/>
          <a:sy n="96" d="100"/>
        </p:scale>
        <p:origin x="1848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34C8A6-079E-4CB8-9E5E-F4592F61C5B1}" type="datetimeFigureOut">
              <a:rPr lang="ru-RU" smtClean="0"/>
              <a:t>27.04.2021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A886A7-11EC-4036-96A4-4879314624B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373583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A886A7-11EC-4036-96A4-4879314624BE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042836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A886A7-11EC-4036-96A4-4879314624BE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672444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A886A7-11EC-4036-96A4-4879314624BE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274121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A886A7-11EC-4036-96A4-4879314624BE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607485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Системы</a:t>
            </a:r>
            <a:r>
              <a:rPr lang="ru-RU" baseline="0" dirty="0"/>
              <a:t> мониторинга транспортных средств активно применяются в государственном и коммерческом секторе</a:t>
            </a:r>
          </a:p>
          <a:p>
            <a:r>
              <a:rPr lang="ru-RU" baseline="0" dirty="0"/>
              <a:t>Такие системы, как правило, предоставляют функционал по онлайн-отслеживанию транспортных средств на карте, сбору статистики и аналитики, фиксирование внештатных ситуаций</a:t>
            </a:r>
            <a:r>
              <a:rPr lang="en-US" baseline="0" dirty="0"/>
              <a:t> (</a:t>
            </a:r>
            <a:r>
              <a:rPr lang="ru-RU" baseline="0" dirty="0"/>
              <a:t>аварий, угона) и т.д.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A886A7-11EC-4036-96A4-4879314624BE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666701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A886A7-11EC-4036-96A4-4879314624BE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002010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Мировой объем рынка систем мониторинга транспортных средств в 2020 году составлял 21.1 миллиард долларов США. Исследование аналитического агентства «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Grand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View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Search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» [3] прогнозирует рост рынка в среднем на 14% в год в период с 2020 по 2027 год, т.е. к 2027 году, по их прогнозам, объем мирового рынка составит 52.8 миллиардов долларов США.</a:t>
            </a:r>
          </a:p>
          <a:p>
            <a:endParaRPr lang="en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Российский рынок также активно растет. По оценкам некоммерческого партнерства «ГЛОНАСС», опубликованных в 2020 году [4], российский рынок ИТ-услуг для транспорта растет на 24% в год. Одними из основных драйверов роста являются системы «ГЛОНАСС» и «ПЛАТОН», количество автомобилей, подключенных хотя бы к одной из этих систем, достигло 30% от общего числа автомобилей в РФ в середине 2020 года. </a:t>
            </a:r>
            <a:br>
              <a:rPr lang="ru-RU" dirty="0"/>
            </a:b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A886A7-11EC-4036-96A4-4879314624BE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176490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Анализируемые системы представлены четырьмя наиболее популярными на российском рынке решениями в области систем мониторинга транспортных средств, по данным исследования компании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Omnicomm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2018 года [5] : </a:t>
            </a:r>
            <a:endParaRPr lang="en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Gurtam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(система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Wialon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[6]) 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ТекноКом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(система АвтоГраф [7])</a:t>
            </a:r>
            <a:endParaRPr lang="en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Omnicomm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(система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Omnicomm Online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[8])</a:t>
            </a:r>
            <a:endParaRPr lang="en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СКАУТ (система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Scout Online 365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[9]). </a:t>
            </a:r>
            <a:endParaRPr lang="en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Перечисленные системы покрывают три четверти российского сегмента рынка. </a:t>
            </a:r>
          </a:p>
          <a:p>
            <a:endParaRPr lang="ru-R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Функционал данных систем очень во многом схож и ориентируется на лидера рынка – систему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Wialon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В основной функционал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Wialon 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входит: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Сбор данных о состоянии автомобиля и передача их на сервер</a:t>
            </a:r>
            <a:endParaRPr lang="en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Визуализация местоположения транспортных средств и данных о их передвижениях на карте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Управление объектами транспортных средств и водителей и их связями</a:t>
            </a:r>
            <a:endParaRPr lang="en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Управление задачами для водителей</a:t>
            </a:r>
            <a:endParaRPr lang="en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Настраиваемые аналитические отчеты: выполнение задач, превышение скорости</a:t>
            </a:r>
            <a:endParaRPr lang="en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Информационная панель с статистикой по автопарку: графики и числа, отражающие активность автопарка в течение настраиваемого периода времени</a:t>
            </a:r>
            <a:endParaRPr lang="en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ru-R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ru-R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A886A7-11EC-4036-96A4-4879314624BE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98337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baseline="0" dirty="0"/>
              <a:t>Все перечисленные системы используют в своей работе </a:t>
            </a:r>
            <a:r>
              <a:rPr lang="en-US" baseline="0" dirty="0"/>
              <a:t>GNSS-</a:t>
            </a:r>
            <a:r>
              <a:rPr lang="ru-RU" baseline="0" dirty="0"/>
              <a:t>трекеры с встроенными сим-картами. Трекер подключается к бортовому </a:t>
            </a:r>
            <a:r>
              <a:rPr lang="ru-RU" baseline="0" dirty="0" err="1"/>
              <a:t>комьютеру</a:t>
            </a:r>
            <a:r>
              <a:rPr lang="ru-RU" baseline="0" dirty="0"/>
              <a:t> автомобиля через </a:t>
            </a:r>
            <a:r>
              <a:rPr lang="en-US" baseline="0" dirty="0"/>
              <a:t>OBD-2 </a:t>
            </a:r>
            <a:r>
              <a:rPr lang="ru-RU" baseline="0" dirty="0"/>
              <a:t>порт, что позволяет ему получать такие данные как: текущая скорость, обороты и нагрузка двигателя, расход топлива и другие, </a:t>
            </a:r>
            <a:r>
              <a:rPr lang="ru-RU" baseline="0" dirty="0" err="1"/>
              <a:t>геокоординаты</a:t>
            </a:r>
            <a:r>
              <a:rPr lang="ru-RU" baseline="0" dirty="0"/>
              <a:t> трекер получает с помощью технологии</a:t>
            </a:r>
            <a:r>
              <a:rPr lang="en-US" baseline="0" dirty="0"/>
              <a:t> GNSS (GPS </a:t>
            </a:r>
            <a:r>
              <a:rPr lang="ru-RU" baseline="0" dirty="0"/>
              <a:t>или </a:t>
            </a:r>
            <a:r>
              <a:rPr lang="en-US" baseline="0" dirty="0"/>
              <a:t>GLONASS), </a:t>
            </a:r>
            <a:r>
              <a:rPr lang="ru-RU" baseline="0" dirty="0"/>
              <a:t>а затем с помощью мобильной сети от встроенной симки передает эти данные на сервер</a:t>
            </a:r>
            <a:endParaRPr lang="en-US" baseline="0" dirty="0"/>
          </a:p>
          <a:p>
            <a:endParaRPr lang="en-US" baseline="0" dirty="0"/>
          </a:p>
          <a:p>
            <a:r>
              <a:rPr lang="ru-RU" baseline="0" dirty="0"/>
              <a:t>Все перечисленные системы, кроме </a:t>
            </a:r>
            <a:r>
              <a:rPr lang="en-US" baseline="0" dirty="0"/>
              <a:t>Wialon</a:t>
            </a:r>
            <a:r>
              <a:rPr lang="ru-RU" baseline="0" dirty="0"/>
              <a:t>, способны взаимодействовать только с трекерами собственного производства. По данным исследования компании </a:t>
            </a:r>
            <a:r>
              <a:rPr lang="en-US" baseline="0" dirty="0"/>
              <a:t>Omnicomm </a:t>
            </a:r>
            <a:r>
              <a:rPr lang="ru-RU" baseline="0" dirty="0"/>
              <a:t>в 2017 году средняя цена таких приборов составляла 6472 рубля + несколько тысяч за установку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A886A7-11EC-4036-96A4-4879314624BE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986183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Ключевым элементом информации о состоянии автомобилей в системах мониторинга транспорта – являются данные о его текущем местоположении и передвижениях</a:t>
            </a:r>
          </a:p>
          <a:p>
            <a:r>
              <a:rPr lang="ru-RU" dirty="0"/>
              <a:t>Есть ряд клиентов, которым этих данных было бы достаточно и они не хотели бы переплачивать за оснащение каждого автомобиля </a:t>
            </a:r>
            <a:r>
              <a:rPr lang="ru-RU" dirty="0" err="1"/>
              <a:t>дорогостояющеми</a:t>
            </a:r>
            <a:r>
              <a:rPr lang="ru-RU" dirty="0"/>
              <a:t> трекерами – для таких клиентов этот проект предлагает использовать широко </a:t>
            </a:r>
            <a:r>
              <a:rPr lang="ru-RU" dirty="0" err="1"/>
              <a:t>распространные</a:t>
            </a:r>
            <a:r>
              <a:rPr lang="ru-RU" dirty="0"/>
              <a:t> среди водителей </a:t>
            </a:r>
            <a:r>
              <a:rPr lang="en-US" dirty="0"/>
              <a:t>Android</a:t>
            </a:r>
            <a:r>
              <a:rPr lang="ru-RU" dirty="0"/>
              <a:t>-устройства</a:t>
            </a:r>
          </a:p>
          <a:p>
            <a:endParaRPr lang="ru-RU" dirty="0"/>
          </a:p>
          <a:p>
            <a:r>
              <a:rPr lang="ru-RU" dirty="0"/>
              <a:t>Но есть и клиенты, которым необходимы дополнительные данные, такие как например расход топлива, температура двигателя и другие. Для решения этой задачи этот проект предлагает использовать дешевые </a:t>
            </a:r>
            <a:r>
              <a:rPr lang="en-US" dirty="0"/>
              <a:t>Bluetooth-</a:t>
            </a:r>
            <a:r>
              <a:rPr lang="ru-RU" dirty="0"/>
              <a:t>трекеры также подключаемые через </a:t>
            </a:r>
            <a:r>
              <a:rPr lang="en-US" dirty="0"/>
              <a:t>OBD-|| </a:t>
            </a:r>
            <a:r>
              <a:rPr lang="ru-RU" dirty="0"/>
              <a:t>порт, у которых нету </a:t>
            </a:r>
            <a:r>
              <a:rPr lang="ru-RU" dirty="0" err="1"/>
              <a:t>встроеннной</a:t>
            </a:r>
            <a:r>
              <a:rPr lang="ru-RU" dirty="0"/>
              <a:t> сим-карты (а значит и дополнительных расходов на связь), но которые способны отдавать тот же набор данных, что и обычные трекеры по </a:t>
            </a:r>
            <a:r>
              <a:rPr lang="en-US" dirty="0"/>
              <a:t>Bluetooth </a:t>
            </a:r>
            <a:r>
              <a:rPr lang="ru-RU" dirty="0"/>
              <a:t>и стоят при этом в </a:t>
            </a:r>
            <a:r>
              <a:rPr lang="en-US" dirty="0"/>
              <a:t>16</a:t>
            </a:r>
            <a:r>
              <a:rPr lang="ru-RU" dirty="0"/>
              <a:t> раз меньше – в районе </a:t>
            </a:r>
            <a:r>
              <a:rPr lang="en-US" dirty="0"/>
              <a:t>400</a:t>
            </a:r>
            <a:r>
              <a:rPr lang="ru-RU" dirty="0"/>
              <a:t> рублей</a:t>
            </a:r>
          </a:p>
          <a:p>
            <a:endParaRPr lang="ru-RU" dirty="0"/>
          </a:p>
          <a:p>
            <a:r>
              <a:rPr lang="ru-RU" dirty="0"/>
              <a:t>В остальном функционале система намерена повторять лучший функционал популярных мониторинговых систем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A886A7-11EC-4036-96A4-4879314624BE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778728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Функционал сервиса разделен на четыре части.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Android </a:t>
            </a:r>
            <a:r>
              <a:rPr lang="ru-RU" dirty="0"/>
              <a:t>приложение – часть сервиса, используемая водителями. Приложение </a:t>
            </a:r>
            <a:r>
              <a:rPr lang="en-US" dirty="0"/>
              <a:t>Android</a:t>
            </a:r>
            <a:r>
              <a:rPr lang="ru-RU" dirty="0"/>
              <a:t> имеет возможность получаться свои </a:t>
            </a:r>
            <a:r>
              <a:rPr lang="ru-RU" dirty="0" err="1"/>
              <a:t>геокоординаты</a:t>
            </a:r>
            <a:r>
              <a:rPr lang="ru-RU" dirty="0"/>
              <a:t> – этих данных будет достаточно для работы всего основного функционала приложения, но чтобы конкурировать с существующими решениями за клиентов, которым также необходимы другие данные о состоянии автомобиля, используется </a:t>
            </a:r>
            <a:r>
              <a:rPr lang="en-US" dirty="0"/>
              <a:t>Bluetooth</a:t>
            </a:r>
            <a:r>
              <a:rPr lang="ru-RU" dirty="0"/>
              <a:t> </a:t>
            </a:r>
            <a:r>
              <a:rPr lang="en-US" dirty="0"/>
              <a:t>OBD-|| </a:t>
            </a:r>
            <a:r>
              <a:rPr lang="ru-RU" dirty="0"/>
              <a:t>трекер, который сможет отдавать данные на </a:t>
            </a:r>
            <a:r>
              <a:rPr lang="en-US" dirty="0"/>
              <a:t>Android, </a:t>
            </a:r>
            <a:r>
              <a:rPr lang="ru-RU" dirty="0"/>
              <a:t>таким образом приложение будет иметь доступ к расходу топлива, пробегу и другим параметрам. Приложение будет записывать эти данные в локальную базу данных </a:t>
            </a:r>
            <a:r>
              <a:rPr lang="en-GB" dirty="0"/>
              <a:t>SQLite, </a:t>
            </a:r>
            <a:r>
              <a:rPr lang="ru-RU" dirty="0"/>
              <a:t>а затем отправлять эти данные в службу обработки данных. Также в приложении будет функционал управления задачами водителя и чат с оператором системы.</a:t>
            </a:r>
          </a:p>
          <a:p>
            <a:endParaRPr lang="ru-RU" dirty="0"/>
          </a:p>
          <a:p>
            <a:r>
              <a:rPr lang="ru-RU" dirty="0"/>
              <a:t>Серверная часть отвечает за предоставление </a:t>
            </a:r>
            <a:r>
              <a:rPr lang="en-GB" dirty="0"/>
              <a:t>API </a:t>
            </a:r>
            <a:r>
              <a:rPr lang="ru-RU" dirty="0"/>
              <a:t>для управления, агрегирования и получения остальных системных данных из базы данных. В целом его функционал приближен к функционалу рыночных доминантов: управление транспортными средствами и водителями, возврат данных о транспортном средстве для дальнейшей визуализации, задачи водителя, экспорт аналитических отчетов и предоставление данных для </a:t>
            </a:r>
            <a:r>
              <a:rPr lang="ru-RU" dirty="0" err="1"/>
              <a:t>дашборда</a:t>
            </a:r>
            <a:r>
              <a:rPr lang="ru-RU" dirty="0"/>
              <a:t> со статистикой по автопарку, установка параметров для Приложение для </a:t>
            </a:r>
            <a:r>
              <a:rPr lang="en-GB" dirty="0"/>
              <a:t>Android, </a:t>
            </a:r>
            <a:r>
              <a:rPr lang="ru-RU" dirty="0"/>
              <a:t>например временной интервал между записями и другие.</a:t>
            </a:r>
          </a:p>
          <a:p>
            <a:endParaRPr lang="ru-RU" dirty="0"/>
          </a:p>
          <a:p>
            <a:r>
              <a:rPr lang="ru-RU" dirty="0" err="1"/>
              <a:t>Фронтендная</a:t>
            </a:r>
            <a:r>
              <a:rPr lang="ru-RU" dirty="0"/>
              <a:t> часть веб-приложения используется операторами и администраторами системы для управления и анализа данных о автопарке</a:t>
            </a:r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A886A7-11EC-4036-96A4-4879314624BE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180972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A886A7-11EC-4036-96A4-4879314624BE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101569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413AEEB-4826-48A9-978D-82A7062CEC9C}" type="datetime1">
              <a:rPr lang="en-US" smtClean="0"/>
              <a:t>4/27/21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Высшая школа экономики, Москва, 2016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4B57FFD-70CD-4C5C-8117-5884EA760DE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6C06CBB-0C2E-4043-86FB-865E2CF27DD8}" type="datetime1">
              <a:rPr lang="en-US" smtClean="0"/>
              <a:t>4/27/21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Высшая школа экономики, Москва, 2016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54BE88E-3ED5-4852-8D89-B50379241A2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3EB41E1-A9A5-467B-9467-E4E0B5C5BBA4}" type="datetime1">
              <a:rPr lang="en-US" smtClean="0"/>
              <a:t>4/27/21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Высшая школа экономики, Москва, 2016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234C045-341C-4E2D-AF88-1D9C5038858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4AEBA6F-4977-4186-AD1C-77DA30088699}" type="datetime1">
              <a:rPr lang="en-US" smtClean="0"/>
              <a:t>4/27/21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Высшая школа экономики, Москва, 2016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B65F501-F5CC-4E12-934E-78BB5E4DA20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9551466-E8D8-49EE-A47D-30C95E4F5074}" type="datetime1">
              <a:rPr lang="en-US" smtClean="0"/>
              <a:t>4/27/21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Высшая школа экономики, Москва, 2016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6B318A3-27E7-4D27-924C-4173717FF29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CC9964C-C353-4CEB-B68D-D5ADE059FD2A}" type="datetime1">
              <a:rPr lang="en-US" smtClean="0"/>
              <a:t>4/27/21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Высшая школа экономики, Москва, 2016</a:t>
            </a: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31699C-A097-4533-BEFF-B1452833F26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68CA5AA-EFF4-4DD3-BFEF-146D8286586B}" type="datetime1">
              <a:rPr lang="en-US" smtClean="0"/>
              <a:t>4/27/21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Высшая школа экономики, Москва, 2016</a:t>
            </a: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F8C458-4B9D-4501-AB19-9D129E2810A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840EAA4-BD1C-4364-A8B6-A93D5030CA34}" type="datetime1">
              <a:rPr lang="en-US" smtClean="0"/>
              <a:t>4/27/21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Высшая школа экономики, Москва, 2016</a:t>
            </a: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C31CD07-29D6-4A4D-ADEA-1E0E2DFE29D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3A1F734-A65B-4061-B3AA-0C944C3B8012}" type="datetime1">
              <a:rPr lang="en-US" smtClean="0"/>
              <a:t>4/27/21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Высшая школа экономики, Москва, 2016</a:t>
            </a: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D36B3D-EFD3-47A2-82AF-07B5235D984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EEE93F6-6425-4EF3-82C0-A37C3A7DBDBD}" type="datetime1">
              <a:rPr lang="en-US" smtClean="0"/>
              <a:t>4/27/21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Высшая школа экономики, Москва, 2016</a:t>
            </a: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7C45757-2996-489D-9DE7-5C2053F788D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AAC7BB-D749-47F0-91D7-85B9D5EBCB9D}" type="datetime1">
              <a:rPr lang="en-US" smtClean="0"/>
              <a:t>4/27/21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Высшая школа экономики, Москва, 2016</a:t>
            </a: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B60040B-1B69-4DF3-82DE-71CA80F2D89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  <a:latin typeface="Calibri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F63D08E4-496C-403B-9B08-1E243BAB4A33}" type="datetime1">
              <a:rPr lang="en-US" smtClean="0"/>
              <a:t>4/27/21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ru-RU"/>
              <a:t>Высшая школа экономики, Москва, 2016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Calibri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B1F37826-9FC6-4A47-B435-94C6280B7F5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-128"/>
          <a:cs typeface="ＭＳ Ｐゴシック" charset="-128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tiff"/><Relationship Id="rId13" Type="http://schemas.openxmlformats.org/officeDocument/2006/relationships/image" Target="../media/image28.tiff"/><Relationship Id="rId18" Type="http://schemas.openxmlformats.org/officeDocument/2006/relationships/image" Target="../media/image33.tiff"/><Relationship Id="rId3" Type="http://schemas.openxmlformats.org/officeDocument/2006/relationships/image" Target="../media/image2.jpeg"/><Relationship Id="rId21" Type="http://schemas.openxmlformats.org/officeDocument/2006/relationships/image" Target="../media/image36.png"/><Relationship Id="rId7" Type="http://schemas.openxmlformats.org/officeDocument/2006/relationships/image" Target="../media/image22.tiff"/><Relationship Id="rId12" Type="http://schemas.openxmlformats.org/officeDocument/2006/relationships/image" Target="../media/image27.tiff"/><Relationship Id="rId17" Type="http://schemas.openxmlformats.org/officeDocument/2006/relationships/image" Target="../media/image32.tiff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31.tiff"/><Relationship Id="rId20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eg"/><Relationship Id="rId11" Type="http://schemas.openxmlformats.org/officeDocument/2006/relationships/image" Target="../media/image26.tiff"/><Relationship Id="rId5" Type="http://schemas.openxmlformats.org/officeDocument/2006/relationships/image" Target="../media/image20.jpeg"/><Relationship Id="rId15" Type="http://schemas.openxmlformats.org/officeDocument/2006/relationships/image" Target="../media/image30.tiff"/><Relationship Id="rId10" Type="http://schemas.openxmlformats.org/officeDocument/2006/relationships/image" Target="../media/image25.tiff"/><Relationship Id="rId19" Type="http://schemas.openxmlformats.org/officeDocument/2006/relationships/image" Target="../media/image34.png"/><Relationship Id="rId4" Type="http://schemas.openxmlformats.org/officeDocument/2006/relationships/image" Target="../media/image19.png"/><Relationship Id="rId9" Type="http://schemas.openxmlformats.org/officeDocument/2006/relationships/image" Target="../media/image24.tiff"/><Relationship Id="rId14" Type="http://schemas.openxmlformats.org/officeDocument/2006/relationships/image" Target="../media/image29.tiff"/><Relationship Id="rId22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2.jpe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tiff"/><Relationship Id="rId5" Type="http://schemas.openxmlformats.org/officeDocument/2006/relationships/image" Target="../media/image7.tiff"/><Relationship Id="rId4" Type="http://schemas.openxmlformats.org/officeDocument/2006/relationships/image" Target="../media/image6.tiff"/><Relationship Id="rId9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tiff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5" Type="http://schemas.openxmlformats.org/officeDocument/2006/relationships/image" Target="../media/image15.tiff"/><Relationship Id="rId4" Type="http://schemas.openxmlformats.org/officeDocument/2006/relationships/image" Target="../media/image14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ctrTitle"/>
          </p:nvPr>
        </p:nvSpPr>
        <p:spPr>
          <a:xfrm>
            <a:off x="373560" y="1919205"/>
            <a:ext cx="8562860" cy="2305954"/>
          </a:xfrm>
        </p:spPr>
        <p:txBody>
          <a:bodyPr/>
          <a:lstStyle/>
          <a:p>
            <a:pPr eaLnBrk="1" hangingPunct="1"/>
            <a:r>
              <a:rPr lang="ru-RU" sz="2800" b="1" dirty="0">
                <a:solidFill>
                  <a:srgbClr val="21386F"/>
                </a:solidFill>
              </a:rPr>
              <a:t>Система мониторинга транспортных средств на базе мобильных устройств</a:t>
            </a:r>
            <a:br>
              <a:rPr lang="en-US" sz="2600" b="1" dirty="0">
                <a:solidFill>
                  <a:srgbClr val="21386F"/>
                </a:solidFill>
              </a:rPr>
            </a:br>
            <a:br>
              <a:rPr lang="en-US" sz="2600" b="1" dirty="0">
                <a:solidFill>
                  <a:srgbClr val="21386F"/>
                </a:solidFill>
              </a:rPr>
            </a:br>
            <a:r>
              <a:rPr lang="en-US" sz="2600" b="1" dirty="0">
                <a:solidFill>
                  <a:schemeClr val="accent4">
                    <a:lumMod val="50000"/>
                  </a:schemeClr>
                </a:solidFill>
              </a:rPr>
              <a:t> Vehicle Monitoring System Based on Mobile Devices</a:t>
            </a:r>
            <a:endParaRPr lang="en-US" sz="2600" b="1" dirty="0">
              <a:solidFill>
                <a:schemeClr val="accent4">
                  <a:lumMod val="50000"/>
                </a:schemeClr>
              </a:solidFill>
              <a:ea typeface="ＭＳ Ｐゴシック"/>
              <a:cs typeface="ＭＳ Ｐゴシック"/>
            </a:endParaRPr>
          </a:p>
        </p:txBody>
      </p:sp>
      <p:sp>
        <p:nvSpPr>
          <p:cNvPr id="13316" name="Subtitle 2"/>
          <p:cNvSpPr txBox="1">
            <a:spLocks/>
          </p:cNvSpPr>
          <p:nvPr/>
        </p:nvSpPr>
        <p:spPr bwMode="auto">
          <a:xfrm>
            <a:off x="1371600" y="6467475"/>
            <a:ext cx="6400800" cy="34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ru-RU" sz="800" dirty="0">
                <a:solidFill>
                  <a:schemeClr val="bg1"/>
                </a:solidFill>
              </a:rPr>
              <a:t>Высшая школа экономики, Москва, 2021</a:t>
            </a:r>
          </a:p>
          <a:p>
            <a:pPr algn="ctr">
              <a:spcBef>
                <a:spcPct val="20000"/>
              </a:spcBef>
            </a:pPr>
            <a:r>
              <a:rPr lang="en-US" sz="800" dirty="0" err="1">
                <a:solidFill>
                  <a:schemeClr val="bg1"/>
                </a:solidFill>
              </a:rPr>
              <a:t>www.hse.ru</a:t>
            </a:r>
            <a:r>
              <a:rPr lang="ru-RU" sz="800" dirty="0">
                <a:solidFill>
                  <a:schemeClr val="bg1"/>
                </a:solidFill>
              </a:rPr>
              <a:t> </a:t>
            </a:r>
            <a:endParaRPr kumimoji="1" lang="ru-RU" sz="800" dirty="0">
              <a:solidFill>
                <a:schemeClr val="bg1"/>
              </a:solidFill>
              <a:latin typeface="Myriad Pro"/>
            </a:endParaRPr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2380129" y="4137353"/>
            <a:ext cx="6400800" cy="1924051"/>
          </a:xfrm>
        </p:spPr>
        <p:txBody>
          <a:bodyPr/>
          <a:lstStyle/>
          <a:p>
            <a:pPr algn="r" eaLnBrk="1" hangingPunct="1"/>
            <a:r>
              <a:rPr lang="ru-RU" sz="1800" u="sng" dirty="0">
                <a:solidFill>
                  <a:schemeClr val="tx2"/>
                </a:solidFill>
                <a:latin typeface="+mj-lt"/>
                <a:ea typeface="MS PGothic" panose="020B0600070205080204" charset="-128"/>
                <a:cs typeface="+mj-lt"/>
              </a:rPr>
              <a:t>Исполнитель:</a:t>
            </a:r>
          </a:p>
          <a:p>
            <a:pPr algn="r" eaLnBrk="1" hangingPunct="1"/>
            <a:r>
              <a:rPr lang="ru-RU" sz="1800" dirty="0">
                <a:solidFill>
                  <a:schemeClr val="tx2"/>
                </a:solidFill>
                <a:latin typeface="+mj-lt"/>
                <a:ea typeface="MS PGothic" panose="020B0600070205080204" charset="-128"/>
                <a:cs typeface="+mj-lt"/>
              </a:rPr>
              <a:t>Студент группы БПИ173</a:t>
            </a:r>
          </a:p>
          <a:p>
            <a:pPr algn="r" eaLnBrk="1" hangingPunct="1"/>
            <a:r>
              <a:rPr kumimoji="1" lang="ru-RU" sz="1800" b="1" dirty="0">
                <a:solidFill>
                  <a:schemeClr val="tx2"/>
                </a:solidFill>
                <a:latin typeface="+mj-lt"/>
                <a:cs typeface="+mj-lt"/>
              </a:rPr>
              <a:t>Ройтман Сергей Игоревич</a:t>
            </a:r>
          </a:p>
          <a:p>
            <a:pPr algn="r" eaLnBrk="1" hangingPunct="1"/>
            <a:r>
              <a:rPr kumimoji="1" lang="ru-RU" sz="1800" u="sng" dirty="0">
                <a:solidFill>
                  <a:schemeClr val="tx2"/>
                </a:solidFill>
                <a:latin typeface="+mj-lt"/>
                <a:ea typeface="MS PGothic" panose="020B0600070205080204" charset="-128"/>
                <a:cs typeface="+mj-lt"/>
              </a:rPr>
              <a:t>Научный руководитель:</a:t>
            </a:r>
            <a:r>
              <a:rPr kumimoji="1" lang="ru-RU" sz="1800" u="sng" dirty="0">
                <a:solidFill>
                  <a:srgbClr val="000066"/>
                </a:solidFill>
                <a:latin typeface="+mj-lt"/>
                <a:ea typeface="MS PGothic" panose="020B0600070205080204" charset="-128"/>
                <a:cs typeface="+mj-lt"/>
              </a:rPr>
              <a:t> </a:t>
            </a:r>
          </a:p>
          <a:p>
            <a:pPr algn="r" eaLnBrk="1" hangingPunct="1"/>
            <a:r>
              <a:rPr kumimoji="1" lang="ru-RU" sz="1800" dirty="0">
                <a:solidFill>
                  <a:schemeClr val="tx2"/>
                </a:solidFill>
                <a:latin typeface="+mj-lt"/>
                <a:cs typeface="+mj-lt"/>
              </a:rPr>
              <a:t>Доцент департамента программной инженерии </a:t>
            </a:r>
            <a:br>
              <a:rPr kumimoji="1" lang="ru-RU" sz="1800" dirty="0">
                <a:solidFill>
                  <a:schemeClr val="tx2"/>
                </a:solidFill>
                <a:latin typeface="+mj-lt"/>
                <a:cs typeface="+mj-lt"/>
              </a:rPr>
            </a:br>
            <a:r>
              <a:rPr kumimoji="1" lang="ru-RU" sz="1800" dirty="0">
                <a:solidFill>
                  <a:schemeClr val="tx2"/>
                </a:solidFill>
                <a:latin typeface="+mj-lt"/>
                <a:cs typeface="+mj-lt"/>
              </a:rPr>
              <a:t>факультета компьютерных наук</a:t>
            </a:r>
            <a:br>
              <a:rPr kumimoji="1" lang="ru-RU" sz="1800" dirty="0">
                <a:solidFill>
                  <a:schemeClr val="tx2"/>
                </a:solidFill>
                <a:latin typeface="+mj-lt"/>
                <a:cs typeface="+mj-lt"/>
              </a:rPr>
            </a:br>
            <a:r>
              <a:rPr kumimoji="1" lang="ru-RU" sz="1800" b="1" dirty="0">
                <a:solidFill>
                  <a:schemeClr val="tx2"/>
                </a:solidFill>
                <a:latin typeface="+mj-lt"/>
                <a:cs typeface="+mj-lt"/>
              </a:rPr>
              <a:t>Хади Салех Мухаммед</a:t>
            </a:r>
            <a:endParaRPr kumimoji="1" lang="ru-RU" sz="1800" b="1" dirty="0">
              <a:solidFill>
                <a:schemeClr val="tx2"/>
              </a:solidFill>
              <a:latin typeface="+mj-lt"/>
              <a:ea typeface="MS PGothic" panose="020B0600070205080204" charset="-128"/>
              <a:cs typeface="+mj-l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Title 1"/>
          <p:cNvSpPr txBox="1">
            <a:spLocks/>
          </p:cNvSpPr>
          <p:nvPr/>
        </p:nvSpPr>
        <p:spPr bwMode="auto">
          <a:xfrm>
            <a:off x="1337310" y="428625"/>
            <a:ext cx="7726680" cy="412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ru-RU" sz="3000" b="1" dirty="0">
                <a:solidFill>
                  <a:schemeClr val="bg1"/>
                </a:solidFill>
                <a:latin typeface="+mj-lt"/>
              </a:rPr>
              <a:t>Технологии и инструменты реализации</a:t>
            </a:r>
            <a:endParaRPr lang="en-US" sz="30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4343" name="Rectangle 9"/>
          <p:cNvSpPr>
            <a:spLocks noChangeArrowheads="1"/>
          </p:cNvSpPr>
          <p:nvPr/>
        </p:nvSpPr>
        <p:spPr bwMode="auto">
          <a:xfrm>
            <a:off x="7300913" y="2255838"/>
            <a:ext cx="674687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  <a:latin typeface="Myriad Pro"/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4344" name="Rectangle 10"/>
          <p:cNvSpPr>
            <a:spLocks noChangeArrowheads="1"/>
          </p:cNvSpPr>
          <p:nvPr/>
        </p:nvSpPr>
        <p:spPr bwMode="auto">
          <a:xfrm>
            <a:off x="7300913" y="3967163"/>
            <a:ext cx="674687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  <a:latin typeface="Myriad Pro"/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4345" name="Rectangle 11"/>
          <p:cNvSpPr>
            <a:spLocks noChangeArrowheads="1"/>
          </p:cNvSpPr>
          <p:nvPr/>
        </p:nvSpPr>
        <p:spPr bwMode="auto">
          <a:xfrm>
            <a:off x="7300913" y="5591175"/>
            <a:ext cx="674687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  <a:latin typeface="Myriad Pro"/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65F501-F5CC-4E12-934E-78BB5E4DA208}" type="slidenum">
              <a:rPr lang="en-US" sz="1600" smtClean="0"/>
              <a:pPr>
                <a:defRPr/>
              </a:pPr>
              <a:t>10</a:t>
            </a:fld>
            <a:endParaRPr lang="en-US" sz="1600" dirty="0"/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8455" y="6345333"/>
            <a:ext cx="2895600" cy="365125"/>
          </a:xfrm>
        </p:spPr>
        <p:txBody>
          <a:bodyPr/>
          <a:lstStyle/>
          <a:p>
            <a:pPr>
              <a:defRPr/>
            </a:pPr>
            <a:r>
              <a:rPr lang="ru-RU" dirty="0">
                <a:solidFill>
                  <a:schemeClr val="bg1"/>
                </a:solidFill>
              </a:rPr>
              <a:t>Высшая школа экономики, Москва, 2021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3" name="Rectangle 9"/>
          <p:cNvSpPr>
            <a:spLocks noChangeArrowheads="1"/>
          </p:cNvSpPr>
          <p:nvPr/>
        </p:nvSpPr>
        <p:spPr bwMode="auto">
          <a:xfrm>
            <a:off x="7300913" y="2255838"/>
            <a:ext cx="674687" cy="3698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pic>
        <p:nvPicPr>
          <p:cNvPr id="24" name="Рисунок 7" descr="Рисунок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3458" y="1817508"/>
            <a:ext cx="1345441" cy="1345441"/>
          </a:xfrm>
          <a:prstGeom prst="rect">
            <a:avLst/>
          </a:prstGeom>
          <a:ln w="12700">
            <a:miter lim="400000"/>
          </a:ln>
        </p:spPr>
      </p:pic>
      <p:pic>
        <p:nvPicPr>
          <p:cNvPr id="25" name="logo-java.jpg" descr="logo-java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34504" y="1642380"/>
            <a:ext cx="952842" cy="1631356"/>
          </a:xfrm>
          <a:prstGeom prst="rect">
            <a:avLst/>
          </a:prstGeom>
          <a:ln w="12700">
            <a:miter lim="400000"/>
          </a:ln>
        </p:spPr>
      </p:pic>
      <p:pic>
        <p:nvPicPr>
          <p:cNvPr id="26" name="main-qimg-357f02231aed5b6a7c815c576b09b29f.jpeg" descr="main-qimg-357f02231aed5b6a7c815c576b09b29f.jpe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47279" y="1443076"/>
            <a:ext cx="2362949" cy="1770878"/>
          </a:xfrm>
          <a:prstGeom prst="rect">
            <a:avLst/>
          </a:prstGeom>
          <a:ln w="12700">
            <a:miter lim="400000"/>
          </a:ln>
        </p:spPr>
      </p:pic>
      <p:pic>
        <p:nvPicPr>
          <p:cNvPr id="28" name="Рисунок 2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2681" y="1741187"/>
            <a:ext cx="1439333" cy="1439333"/>
          </a:xfrm>
          <a:prstGeom prst="rect">
            <a:avLst/>
          </a:prstGeom>
        </p:spPr>
      </p:pic>
      <p:sp>
        <p:nvSpPr>
          <p:cNvPr id="29" name="Прямоугольник 28"/>
          <p:cNvSpPr/>
          <p:nvPr/>
        </p:nvSpPr>
        <p:spPr>
          <a:xfrm>
            <a:off x="1180100" y="1304326"/>
            <a:ext cx="162749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003F82"/>
                </a:solidFill>
                <a:latin typeface="+mn-lt"/>
                <a:cs typeface="Arial" panose="020B0604020202020204" pitchFamily="34" charset="0"/>
              </a:rPr>
              <a:t>Web backend</a:t>
            </a:r>
            <a:endParaRPr lang="ru-RU" sz="2000" b="1" dirty="0">
              <a:latin typeface="+mn-lt"/>
            </a:endParaRPr>
          </a:p>
        </p:txBody>
      </p:sp>
      <p:sp>
        <p:nvSpPr>
          <p:cNvPr id="30" name="Прямоугольник 29"/>
          <p:cNvSpPr/>
          <p:nvPr/>
        </p:nvSpPr>
        <p:spPr>
          <a:xfrm>
            <a:off x="4150671" y="4649690"/>
            <a:ext cx="50045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b="1" dirty="0">
                <a:solidFill>
                  <a:srgbClr val="003F82"/>
                </a:solidFill>
                <a:latin typeface="+mn-lt"/>
                <a:cs typeface="Arial" panose="020B0604020202020204" pitchFamily="34" charset="0"/>
              </a:rPr>
              <a:t>БД</a:t>
            </a:r>
            <a:endParaRPr lang="ru-RU" sz="2000" dirty="0">
              <a:latin typeface="+mn-lt"/>
            </a:endParaRPr>
          </a:p>
        </p:txBody>
      </p:sp>
      <p:sp>
        <p:nvSpPr>
          <p:cNvPr id="31" name="Прямоугольник 30"/>
          <p:cNvSpPr/>
          <p:nvPr/>
        </p:nvSpPr>
        <p:spPr>
          <a:xfrm>
            <a:off x="5954065" y="1304326"/>
            <a:ext cx="22753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3F82"/>
                </a:solidFill>
                <a:latin typeface="+mn-lt"/>
                <a:cs typeface="Arial" panose="020B0604020202020204" pitchFamily="34" charset="0"/>
              </a:rPr>
              <a:t>Android </a:t>
            </a:r>
            <a:r>
              <a:rPr lang="ru-RU" b="1" dirty="0">
                <a:solidFill>
                  <a:srgbClr val="003F82"/>
                </a:solidFill>
                <a:latin typeface="+mn-lt"/>
                <a:cs typeface="Arial" panose="020B0604020202020204" pitchFamily="34" charset="0"/>
              </a:rPr>
              <a:t>приложение</a:t>
            </a:r>
            <a:endParaRPr lang="ru-RU" dirty="0">
              <a:latin typeface="+mn-lt"/>
            </a:endParaRPr>
          </a:p>
        </p:txBody>
      </p:sp>
      <p:pic>
        <p:nvPicPr>
          <p:cNvPr id="32" name="Рисунок 3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92904" y="5049800"/>
            <a:ext cx="1415992" cy="1294216"/>
          </a:xfrm>
          <a:prstGeom prst="rect">
            <a:avLst/>
          </a:prstGeom>
        </p:spPr>
      </p:pic>
      <p:pic>
        <p:nvPicPr>
          <p:cNvPr id="33" name="Рисунок 3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38158" y="3488204"/>
            <a:ext cx="1981513" cy="990757"/>
          </a:xfrm>
          <a:prstGeom prst="rect">
            <a:avLst/>
          </a:prstGeom>
        </p:spPr>
      </p:pic>
      <p:pic>
        <p:nvPicPr>
          <p:cNvPr id="34" name="Рисунок 3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11684" y="3193176"/>
            <a:ext cx="573685" cy="573685"/>
          </a:xfrm>
          <a:prstGeom prst="rect">
            <a:avLst/>
          </a:prstGeom>
        </p:spPr>
      </p:pic>
      <p:pic>
        <p:nvPicPr>
          <p:cNvPr id="35" name="Рисунок 3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08899" y="2926101"/>
            <a:ext cx="1867308" cy="1050361"/>
          </a:xfrm>
          <a:prstGeom prst="rect">
            <a:avLst/>
          </a:prstGeom>
        </p:spPr>
      </p:pic>
      <p:pic>
        <p:nvPicPr>
          <p:cNvPr id="38" name="Рисунок 3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11671" y="5384373"/>
            <a:ext cx="856728" cy="773063"/>
          </a:xfrm>
          <a:prstGeom prst="rect">
            <a:avLst/>
          </a:prstGeom>
        </p:spPr>
      </p:pic>
      <p:sp>
        <p:nvSpPr>
          <p:cNvPr id="39" name="Прямоугольник 38"/>
          <p:cNvSpPr/>
          <p:nvPr/>
        </p:nvSpPr>
        <p:spPr>
          <a:xfrm>
            <a:off x="1257857" y="4615502"/>
            <a:ext cx="103900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b="1" dirty="0">
                <a:solidFill>
                  <a:srgbClr val="003F82"/>
                </a:solidFill>
                <a:latin typeface="+mn-lt"/>
                <a:cs typeface="Arial" panose="020B0604020202020204" pitchFamily="34" charset="0"/>
              </a:rPr>
              <a:t>Хостинг</a:t>
            </a:r>
            <a:endParaRPr lang="ru-RU" sz="2000" dirty="0">
              <a:latin typeface="+mn-lt"/>
            </a:endParaRPr>
          </a:p>
        </p:txBody>
      </p:sp>
      <p:sp>
        <p:nvSpPr>
          <p:cNvPr id="40" name="Прямоугольник 39"/>
          <p:cNvSpPr/>
          <p:nvPr/>
        </p:nvSpPr>
        <p:spPr>
          <a:xfrm>
            <a:off x="6281947" y="4390269"/>
            <a:ext cx="153412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b="1" dirty="0">
                <a:solidFill>
                  <a:srgbClr val="003F82"/>
                </a:solidFill>
                <a:latin typeface="+mn-lt"/>
                <a:cs typeface="Arial" panose="020B0604020202020204" pitchFamily="34" charset="0"/>
              </a:rPr>
              <a:t>Система управления версиями</a:t>
            </a:r>
            <a:endParaRPr lang="ru-RU" sz="2000" dirty="0">
              <a:latin typeface="+mn-lt"/>
            </a:endParaRPr>
          </a:p>
        </p:txBody>
      </p:sp>
      <p:pic>
        <p:nvPicPr>
          <p:cNvPr id="41" name="Рисунок 4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539" y="3165695"/>
            <a:ext cx="1649862" cy="1649862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2663" y="5033651"/>
            <a:ext cx="1087437" cy="1087437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257857" y="5036726"/>
            <a:ext cx="1145789" cy="1145789"/>
          </a:xfrm>
          <a:prstGeom prst="rect">
            <a:avLst/>
          </a:prstGeom>
        </p:spPr>
      </p:pic>
      <p:sp>
        <p:nvSpPr>
          <p:cNvPr id="44" name="Прямоугольник 43"/>
          <p:cNvSpPr/>
          <p:nvPr/>
        </p:nvSpPr>
        <p:spPr>
          <a:xfrm>
            <a:off x="3567082" y="1304326"/>
            <a:ext cx="166763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003F82"/>
                </a:solidFill>
                <a:latin typeface="+mn-lt"/>
                <a:cs typeface="Arial" panose="020B0604020202020204" pitchFamily="34" charset="0"/>
              </a:rPr>
              <a:t>Web frontend</a:t>
            </a:r>
            <a:endParaRPr lang="ru-RU" sz="2000" dirty="0">
              <a:latin typeface="+mn-lt"/>
            </a:endParaRPr>
          </a:p>
        </p:txBody>
      </p:sp>
      <p:pic>
        <p:nvPicPr>
          <p:cNvPr id="42" name="Рисунок 41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959846" y="1710183"/>
            <a:ext cx="1627497" cy="1627497"/>
          </a:xfrm>
          <a:prstGeom prst="rect">
            <a:avLst/>
          </a:prstGeom>
        </p:spPr>
      </p:pic>
      <p:pic>
        <p:nvPicPr>
          <p:cNvPr id="45" name="Рисунок 44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183824" y="2926101"/>
            <a:ext cx="1063265" cy="956939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449751" y="5074173"/>
            <a:ext cx="1265155" cy="1046915"/>
          </a:xfrm>
          <a:prstGeom prst="rect">
            <a:avLst/>
          </a:prstGeom>
        </p:spPr>
      </p:pic>
      <p:pic>
        <p:nvPicPr>
          <p:cNvPr id="36" name="Picture 2">
            <a:extLst>
              <a:ext uri="{FF2B5EF4-FFF2-40B4-BE49-F238E27FC236}">
                <a16:creationId xmlns:a16="http://schemas.microsoft.com/office/drawing/2014/main" id="{86A62AD9-056E-534B-B670-2700DAD6F7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4707" y="5478321"/>
            <a:ext cx="2069448" cy="1060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Прямоугольник 39">
            <a:extLst>
              <a:ext uri="{FF2B5EF4-FFF2-40B4-BE49-F238E27FC236}">
                <a16:creationId xmlns:a16="http://schemas.microsoft.com/office/drawing/2014/main" id="{E6DA6DA8-CCBC-BB42-B922-E89553F55242}"/>
              </a:ext>
            </a:extLst>
          </p:cNvPr>
          <p:cNvSpPr/>
          <p:nvPr/>
        </p:nvSpPr>
        <p:spPr>
          <a:xfrm>
            <a:off x="7482718" y="5334693"/>
            <a:ext cx="16332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b="1" dirty="0">
                <a:solidFill>
                  <a:srgbClr val="003F82"/>
                </a:solidFill>
                <a:latin typeface="+mn-lt"/>
                <a:cs typeface="Arial" panose="020B0604020202020204" pitchFamily="34" charset="0"/>
              </a:rPr>
              <a:t>Авторизация</a:t>
            </a:r>
            <a:endParaRPr lang="ru-RU" sz="2000" dirty="0">
              <a:latin typeface="+mn-lt"/>
            </a:endParaRPr>
          </a:p>
        </p:txBody>
      </p:sp>
      <p:pic>
        <p:nvPicPr>
          <p:cNvPr id="1030" name="Picture 6" descr="Signal R in Android |">
            <a:extLst>
              <a:ext uri="{FF2B5EF4-FFF2-40B4-BE49-F238E27FC236}">
                <a16:creationId xmlns:a16="http://schemas.microsoft.com/office/drawing/2014/main" id="{9D4398B9-4B92-344C-8A40-DACF88F263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3703" y="5388746"/>
            <a:ext cx="1223649" cy="700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Прямоугольник 29">
            <a:extLst>
              <a:ext uri="{FF2B5EF4-FFF2-40B4-BE49-F238E27FC236}">
                <a16:creationId xmlns:a16="http://schemas.microsoft.com/office/drawing/2014/main" id="{D083C1AA-4D10-614D-8CE2-C81F05D4D412}"/>
              </a:ext>
            </a:extLst>
          </p:cNvPr>
          <p:cNvSpPr/>
          <p:nvPr/>
        </p:nvSpPr>
        <p:spPr>
          <a:xfrm>
            <a:off x="4945844" y="4307725"/>
            <a:ext cx="153412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b="1" dirty="0">
                <a:solidFill>
                  <a:srgbClr val="003F82"/>
                </a:solidFill>
                <a:latin typeface="+mn-lt"/>
                <a:cs typeface="Arial" panose="020B0604020202020204" pitchFamily="34" charset="0"/>
              </a:rPr>
              <a:t>Режим реального времени</a:t>
            </a:r>
            <a:endParaRPr lang="ru-RU" sz="2000" dirty="0">
              <a:latin typeface="+mn-lt"/>
            </a:endParaRPr>
          </a:p>
        </p:txBody>
      </p:sp>
      <p:pic>
        <p:nvPicPr>
          <p:cNvPr id="46" name="Picture 2" descr="Typescript - Free brands and logotypes icons">
            <a:extLst>
              <a:ext uri="{FF2B5EF4-FFF2-40B4-BE49-F238E27FC236}">
                <a16:creationId xmlns:a16="http://schemas.microsoft.com/office/drawing/2014/main" id="{EDA2F323-BF17-6249-8441-90ADA2A01C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8111" y="1929137"/>
            <a:ext cx="956939" cy="956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4" descr="SQLite — Википедия">
            <a:extLst>
              <a:ext uri="{FF2B5EF4-FFF2-40B4-BE49-F238E27FC236}">
                <a16:creationId xmlns:a16="http://schemas.microsoft.com/office/drawing/2014/main" id="{ADBDD30B-46A7-5641-B694-ED904C157D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6846" y="3764500"/>
            <a:ext cx="1472691" cy="69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12602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Title 1"/>
          <p:cNvSpPr txBox="1">
            <a:spLocks/>
          </p:cNvSpPr>
          <p:nvPr/>
        </p:nvSpPr>
        <p:spPr bwMode="auto">
          <a:xfrm>
            <a:off x="1428750" y="428625"/>
            <a:ext cx="7405688" cy="412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ru-RU" sz="3000" b="1" dirty="0">
                <a:solidFill>
                  <a:schemeClr val="bg1"/>
                </a:solidFill>
                <a:latin typeface="+mj-lt"/>
              </a:rPr>
              <a:t>Список использованных источников</a:t>
            </a:r>
            <a:endParaRPr lang="en-US" sz="30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4343" name="Rectangle 9"/>
          <p:cNvSpPr>
            <a:spLocks noChangeArrowheads="1"/>
          </p:cNvSpPr>
          <p:nvPr/>
        </p:nvSpPr>
        <p:spPr bwMode="auto">
          <a:xfrm>
            <a:off x="7300913" y="2255838"/>
            <a:ext cx="674687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  <a:latin typeface="Myriad Pro"/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4344" name="Rectangle 10"/>
          <p:cNvSpPr>
            <a:spLocks noChangeArrowheads="1"/>
          </p:cNvSpPr>
          <p:nvPr/>
        </p:nvSpPr>
        <p:spPr bwMode="auto">
          <a:xfrm>
            <a:off x="7300913" y="3967163"/>
            <a:ext cx="674687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ru-RU" dirty="0">
                <a:solidFill>
                  <a:srgbClr val="FFFFFF"/>
                </a:solidFill>
                <a:latin typeface="Myriad Pro"/>
              </a:rPr>
              <a:t>фото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4345" name="Rectangle 11"/>
          <p:cNvSpPr>
            <a:spLocks noChangeArrowheads="1"/>
          </p:cNvSpPr>
          <p:nvPr/>
        </p:nvSpPr>
        <p:spPr bwMode="auto">
          <a:xfrm>
            <a:off x="7300913" y="5591175"/>
            <a:ext cx="674687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  <a:latin typeface="Myriad Pro"/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65F501-F5CC-4E12-934E-78BB5E4DA208}" type="slidenum">
              <a:rPr lang="en-US" sz="1600" smtClean="0"/>
              <a:pPr>
                <a:defRPr/>
              </a:pPr>
              <a:t>11</a:t>
            </a:fld>
            <a:endParaRPr lang="en-US" sz="1600" dirty="0"/>
          </a:p>
        </p:txBody>
      </p:sp>
      <p:sp>
        <p:nvSpPr>
          <p:cNvPr id="10" name="Footer Placeholder 2"/>
          <p:cNvSpPr txBox="1">
            <a:spLocks/>
          </p:cNvSpPr>
          <p:nvPr/>
        </p:nvSpPr>
        <p:spPr>
          <a:xfrm>
            <a:off x="28455" y="6345333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ctr" defTabSz="457200" rtl="0" fontAlgn="auto">
              <a:spcBef>
                <a:spcPts val="0"/>
              </a:spcBef>
              <a:spcAft>
                <a:spcPts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/>
                <a:cs typeface="ＭＳ Ｐゴシック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/>
                <a:cs typeface="ＭＳ Ｐゴシック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/>
                <a:cs typeface="ＭＳ Ｐゴシック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/>
                <a:cs typeface="ＭＳ Ｐゴシック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/>
                <a:cs typeface="ＭＳ Ｐゴシック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/>
                <a:cs typeface="ＭＳ Ｐゴシック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/>
                <a:cs typeface="ＭＳ Ｐゴシック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/>
                <a:cs typeface="ＭＳ Ｐゴシック"/>
              </a:defRPr>
            </a:lvl9pPr>
          </a:lstStyle>
          <a:p>
            <a:pPr>
              <a:defRPr/>
            </a:pPr>
            <a:r>
              <a:rPr lang="ru-RU" dirty="0">
                <a:solidFill>
                  <a:schemeClr val="bg1"/>
                </a:solidFill>
              </a:rPr>
              <a:t>Высшая школа экономики, Москва, 2021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127794" y="1347897"/>
            <a:ext cx="8888412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Aft>
                <a:spcPts val="0"/>
              </a:spcAft>
              <a:buFont typeface="+mj-lt"/>
              <a:buAutoNum type="arabicParenR"/>
              <a:tabLst>
                <a:tab pos="228600" algn="l"/>
                <a:tab pos="449580" algn="l"/>
              </a:tabLst>
            </a:pPr>
            <a:r>
              <a:rPr lang="ru-RU" sz="1400" dirty="0">
                <a:solidFill>
                  <a:schemeClr val="tx2"/>
                </a:solidFill>
                <a:latin typeface="+mn-lt"/>
                <a:ea typeface="Calibri" charset="0"/>
              </a:rPr>
              <a:t>Мониторинг транспорта и навигация (рынок России) [Электронный ресурс] / Режим доступа: </a:t>
            </a:r>
            <a:r>
              <a:rPr lang="ru-RU" sz="1400" dirty="0" err="1">
                <a:solidFill>
                  <a:schemeClr val="tx2"/>
                </a:solidFill>
                <a:latin typeface="+mn-lt"/>
                <a:ea typeface="Calibri" charset="0"/>
              </a:rPr>
              <a:t>https</a:t>
            </a:r>
            <a:r>
              <a:rPr lang="en-US" sz="1400" dirty="0">
                <a:solidFill>
                  <a:schemeClr val="tx2"/>
                </a:solidFill>
                <a:latin typeface="+mn-lt"/>
                <a:ea typeface="Calibri" charset="0"/>
              </a:rPr>
              <a:t>://</a:t>
            </a:r>
            <a:r>
              <a:rPr lang="en-US" sz="1400" dirty="0" err="1">
                <a:solidFill>
                  <a:schemeClr val="tx2"/>
                </a:solidFill>
                <a:latin typeface="+mn-lt"/>
                <a:ea typeface="Calibri" charset="0"/>
              </a:rPr>
              <a:t>shorturl.at</a:t>
            </a:r>
            <a:r>
              <a:rPr lang="en-US" sz="1400" dirty="0">
                <a:solidFill>
                  <a:schemeClr val="tx2"/>
                </a:solidFill>
                <a:latin typeface="+mn-lt"/>
                <a:ea typeface="Calibri" charset="0"/>
              </a:rPr>
              <a:t>/</a:t>
            </a:r>
            <a:r>
              <a:rPr lang="en-US" sz="1400" dirty="0" err="1">
                <a:solidFill>
                  <a:schemeClr val="tx2"/>
                </a:solidFill>
                <a:latin typeface="+mn-lt"/>
                <a:ea typeface="Calibri" charset="0"/>
              </a:rPr>
              <a:t>hBFOR</a:t>
            </a:r>
            <a:r>
              <a:rPr lang="ru-RU" sz="1400" dirty="0">
                <a:solidFill>
                  <a:schemeClr val="tx2"/>
                </a:solidFill>
                <a:latin typeface="+mn-lt"/>
                <a:ea typeface="Calibri" charset="0"/>
              </a:rPr>
              <a:t>, свободный (дата обращения 01.04.20)</a:t>
            </a:r>
            <a:endParaRPr lang="en-US" sz="1400" dirty="0">
              <a:solidFill>
                <a:schemeClr val="tx2"/>
              </a:solidFill>
              <a:latin typeface="+mn-lt"/>
              <a:ea typeface="Calibri" charset="0"/>
            </a:endParaRPr>
          </a:p>
          <a:p>
            <a:pPr marL="342900" indent="-342900">
              <a:spcAft>
                <a:spcPts val="0"/>
              </a:spcAft>
              <a:buFont typeface="+mj-lt"/>
              <a:buAutoNum type="arabicParenR"/>
              <a:tabLst>
                <a:tab pos="228600" algn="l"/>
                <a:tab pos="449580" algn="l"/>
              </a:tabLst>
            </a:pPr>
            <a:r>
              <a:rPr lang="en-US" sz="1400" dirty="0">
                <a:solidFill>
                  <a:schemeClr val="tx2"/>
                </a:solidFill>
                <a:latin typeface="+mn-lt"/>
                <a:ea typeface="Calibri" charset="0"/>
              </a:rPr>
              <a:t>Vehicle Tracking Systems Market Size</a:t>
            </a:r>
            <a:r>
              <a:rPr lang="ru-RU" sz="1400" dirty="0">
                <a:solidFill>
                  <a:schemeClr val="tx2"/>
                </a:solidFill>
                <a:latin typeface="+mn-lt"/>
                <a:ea typeface="Calibri" charset="0"/>
              </a:rPr>
              <a:t> </a:t>
            </a:r>
            <a:r>
              <a:rPr lang="en-US" sz="1400" dirty="0">
                <a:solidFill>
                  <a:schemeClr val="tx2"/>
                </a:solidFill>
                <a:latin typeface="+mn-lt"/>
                <a:ea typeface="Calibri" charset="0"/>
              </a:rPr>
              <a:t>[</a:t>
            </a:r>
            <a:r>
              <a:rPr lang="ru-RU" sz="1400" dirty="0">
                <a:solidFill>
                  <a:schemeClr val="tx2"/>
                </a:solidFill>
                <a:latin typeface="+mn-lt"/>
                <a:ea typeface="Calibri" charset="0"/>
              </a:rPr>
              <a:t>Электронный ресурс] / Режим доступа: </a:t>
            </a:r>
            <a:r>
              <a:rPr lang="en-US" sz="1400" dirty="0">
                <a:solidFill>
                  <a:schemeClr val="tx2"/>
                </a:solidFill>
                <a:latin typeface="+mn-lt"/>
                <a:ea typeface="Calibri" charset="0"/>
              </a:rPr>
              <a:t>https://</a:t>
            </a:r>
            <a:r>
              <a:rPr lang="en-US" sz="1400" dirty="0" err="1">
                <a:solidFill>
                  <a:schemeClr val="tx2"/>
                </a:solidFill>
                <a:latin typeface="+mn-lt"/>
                <a:ea typeface="Calibri" charset="0"/>
              </a:rPr>
              <a:t>www.grandviewresearch.com</a:t>
            </a:r>
            <a:r>
              <a:rPr lang="en-US" sz="1400" dirty="0">
                <a:solidFill>
                  <a:schemeClr val="tx2"/>
                </a:solidFill>
                <a:latin typeface="+mn-lt"/>
                <a:ea typeface="Calibri" charset="0"/>
              </a:rPr>
              <a:t>/industry-analysis/vehicle-tracking-systems-market</a:t>
            </a:r>
            <a:r>
              <a:rPr lang="ru-RU" sz="1400" dirty="0">
                <a:solidFill>
                  <a:schemeClr val="tx2"/>
                </a:solidFill>
                <a:latin typeface="+mn-lt"/>
                <a:ea typeface="Calibri" charset="0"/>
              </a:rPr>
              <a:t>, свободный (дата обращения 01.04.20)</a:t>
            </a:r>
            <a:endParaRPr lang="en-US" sz="1400" dirty="0">
              <a:solidFill>
                <a:schemeClr val="tx2"/>
              </a:solidFill>
              <a:latin typeface="+mn-lt"/>
              <a:ea typeface="Calibri" charset="0"/>
            </a:endParaRPr>
          </a:p>
          <a:p>
            <a:pPr marL="342900" indent="-342900">
              <a:spcAft>
                <a:spcPts val="0"/>
              </a:spcAft>
              <a:buFont typeface="+mj-lt"/>
              <a:buAutoNum type="arabicParenR"/>
              <a:tabLst>
                <a:tab pos="228600" algn="l"/>
                <a:tab pos="449580" algn="l"/>
              </a:tabLst>
            </a:pPr>
            <a:r>
              <a:rPr lang="en-US" sz="1400" dirty="0">
                <a:solidFill>
                  <a:schemeClr val="tx2"/>
                </a:solidFill>
                <a:latin typeface="+mn-lt"/>
                <a:ea typeface="Calibri" charset="0"/>
              </a:rPr>
              <a:t>Vehicle Tracking Systems Market [</a:t>
            </a:r>
            <a:r>
              <a:rPr lang="ru-RU" sz="1400" dirty="0">
                <a:solidFill>
                  <a:schemeClr val="tx2"/>
                </a:solidFill>
                <a:latin typeface="+mn-lt"/>
                <a:ea typeface="Calibri" charset="0"/>
              </a:rPr>
              <a:t>Электронный ресурс] / Режим доступа: </a:t>
            </a:r>
            <a:r>
              <a:rPr lang="en-US" sz="1400" dirty="0">
                <a:solidFill>
                  <a:schemeClr val="tx2"/>
                </a:solidFill>
                <a:latin typeface="+mn-lt"/>
                <a:ea typeface="Calibri" charset="0"/>
              </a:rPr>
              <a:t>https://</a:t>
            </a:r>
            <a:r>
              <a:rPr lang="en-US" sz="1400" dirty="0" err="1">
                <a:solidFill>
                  <a:schemeClr val="tx2"/>
                </a:solidFill>
                <a:latin typeface="+mn-lt"/>
                <a:ea typeface="Calibri" charset="0"/>
              </a:rPr>
              <a:t>www.alliedmarketresearch.com</a:t>
            </a:r>
            <a:r>
              <a:rPr lang="en-US" sz="1400" dirty="0">
                <a:solidFill>
                  <a:schemeClr val="tx2"/>
                </a:solidFill>
                <a:latin typeface="+mn-lt"/>
                <a:ea typeface="Calibri" charset="0"/>
              </a:rPr>
              <a:t>/vehicle-tracking-system-market</a:t>
            </a:r>
            <a:r>
              <a:rPr lang="ru-RU" sz="1400" dirty="0">
                <a:solidFill>
                  <a:schemeClr val="tx2"/>
                </a:solidFill>
                <a:latin typeface="+mn-lt"/>
                <a:ea typeface="Calibri" charset="0"/>
              </a:rPr>
              <a:t>, свободный (дата обращения 01.04.20)</a:t>
            </a:r>
          </a:p>
          <a:p>
            <a:pPr marL="342900" indent="-342900">
              <a:spcAft>
                <a:spcPts val="0"/>
              </a:spcAft>
              <a:buFont typeface="+mj-lt"/>
              <a:buAutoNum type="arabicParenR"/>
              <a:tabLst>
                <a:tab pos="228600" algn="l"/>
                <a:tab pos="449580" algn="l"/>
              </a:tabLst>
            </a:pPr>
            <a:r>
              <a:rPr lang="en-US" sz="1400" dirty="0">
                <a:solidFill>
                  <a:schemeClr val="tx2"/>
                </a:solidFill>
                <a:latin typeface="+mn-lt"/>
                <a:ea typeface="Calibri" charset="0"/>
              </a:rPr>
              <a:t>Vehicle Tracking Device Market Statistics [</a:t>
            </a:r>
            <a:r>
              <a:rPr lang="ru-RU" sz="1400" dirty="0">
                <a:solidFill>
                  <a:schemeClr val="tx2"/>
                </a:solidFill>
                <a:latin typeface="+mn-lt"/>
                <a:ea typeface="Calibri" charset="0"/>
              </a:rPr>
              <a:t>Электронный ресурс] / Режим доступа: </a:t>
            </a:r>
            <a:r>
              <a:rPr lang="en-US" sz="1400" dirty="0">
                <a:solidFill>
                  <a:schemeClr val="tx2"/>
                </a:solidFill>
                <a:latin typeface="+mn-lt"/>
                <a:ea typeface="Calibri" charset="0"/>
              </a:rPr>
              <a:t>https://</a:t>
            </a:r>
            <a:r>
              <a:rPr lang="en-US" sz="1400" dirty="0" err="1">
                <a:solidFill>
                  <a:schemeClr val="tx2"/>
                </a:solidFill>
                <a:latin typeface="+mn-lt"/>
                <a:ea typeface="Calibri" charset="0"/>
              </a:rPr>
              <a:t>www.gminsights.com</a:t>
            </a:r>
            <a:r>
              <a:rPr lang="en-US" sz="1400" dirty="0">
                <a:solidFill>
                  <a:schemeClr val="tx2"/>
                </a:solidFill>
                <a:latin typeface="+mn-lt"/>
                <a:ea typeface="Calibri" charset="0"/>
              </a:rPr>
              <a:t>/industry-analysis/vehicle-tracking-market</a:t>
            </a:r>
            <a:r>
              <a:rPr lang="ru-RU" sz="1400" dirty="0">
                <a:solidFill>
                  <a:schemeClr val="tx2"/>
                </a:solidFill>
                <a:latin typeface="+mn-lt"/>
                <a:ea typeface="Calibri" charset="0"/>
              </a:rPr>
              <a:t>, свободный (дата обращения 01.04.20)</a:t>
            </a:r>
          </a:p>
          <a:p>
            <a:pPr marL="342900" indent="-342900">
              <a:spcAft>
                <a:spcPts val="0"/>
              </a:spcAft>
              <a:buFont typeface="+mj-lt"/>
              <a:buAutoNum type="arabicParenR"/>
              <a:tabLst>
                <a:tab pos="228600" algn="l"/>
                <a:tab pos="449580" algn="l"/>
              </a:tabLst>
            </a:pPr>
            <a:r>
              <a:rPr lang="ru-RU" sz="1400" dirty="0">
                <a:solidFill>
                  <a:schemeClr val="tx2"/>
                </a:solidFill>
                <a:latin typeface="+mn-lt"/>
                <a:ea typeface="Calibri" charset="0"/>
              </a:rPr>
              <a:t>8-е ежегодное исследование рынка мониторинга транспорта РФ. [Электронный ресурс] / Режим доступа: </a:t>
            </a:r>
            <a:r>
              <a:rPr lang="en-US" sz="1400" dirty="0">
                <a:solidFill>
                  <a:schemeClr val="tx2"/>
                </a:solidFill>
                <a:latin typeface="+mn-lt"/>
                <a:ea typeface="Calibri" charset="0"/>
              </a:rPr>
              <a:t>https://</a:t>
            </a:r>
            <a:r>
              <a:rPr lang="en-US" sz="1400" dirty="0" err="1">
                <a:solidFill>
                  <a:schemeClr val="tx2"/>
                </a:solidFill>
                <a:latin typeface="+mn-lt"/>
                <a:ea typeface="Calibri" charset="0"/>
              </a:rPr>
              <a:t>gurtam.com</a:t>
            </a:r>
            <a:r>
              <a:rPr lang="en-US" sz="1400" dirty="0">
                <a:solidFill>
                  <a:schemeClr val="tx2"/>
                </a:solidFill>
                <a:latin typeface="+mn-lt"/>
                <a:ea typeface="Calibri" charset="0"/>
              </a:rPr>
              <a:t>/docs/Omnicomm_Navitoring_2018.pdf, </a:t>
            </a:r>
            <a:r>
              <a:rPr lang="ru-RU" sz="1400" dirty="0">
                <a:solidFill>
                  <a:schemeClr val="tx2"/>
                </a:solidFill>
                <a:latin typeface="+mn-lt"/>
                <a:ea typeface="Calibri" charset="0"/>
              </a:rPr>
              <a:t>свободный (дата обращения: 17.11.20)</a:t>
            </a:r>
            <a:endParaRPr lang="en-US" sz="1400" dirty="0">
              <a:solidFill>
                <a:schemeClr val="tx2"/>
              </a:solidFill>
              <a:latin typeface="+mn-lt"/>
              <a:ea typeface="Calibri" charset="0"/>
            </a:endParaRPr>
          </a:p>
          <a:p>
            <a:pPr marL="342900" indent="-342900">
              <a:spcAft>
                <a:spcPts val="0"/>
              </a:spcAft>
              <a:buFont typeface="+mj-lt"/>
              <a:buAutoNum type="arabicParenR"/>
              <a:tabLst>
                <a:tab pos="228600" algn="l"/>
                <a:tab pos="449580" algn="l"/>
              </a:tabLst>
            </a:pPr>
            <a:r>
              <a:rPr lang="en-US" sz="1400" dirty="0">
                <a:solidFill>
                  <a:schemeClr val="tx2"/>
                </a:solidFill>
                <a:latin typeface="+mn-lt"/>
                <a:ea typeface="Calibri" charset="0"/>
              </a:rPr>
              <a:t>Wialon. [</a:t>
            </a:r>
            <a:r>
              <a:rPr lang="ru-RU" sz="1400" dirty="0">
                <a:solidFill>
                  <a:schemeClr val="tx2"/>
                </a:solidFill>
                <a:latin typeface="+mn-lt"/>
                <a:ea typeface="Calibri" charset="0"/>
              </a:rPr>
              <a:t>Электронный ресурс] / Режим доступа: </a:t>
            </a:r>
            <a:r>
              <a:rPr lang="en-US" sz="1400" dirty="0">
                <a:solidFill>
                  <a:schemeClr val="tx2"/>
                </a:solidFill>
                <a:latin typeface="+mn-lt"/>
                <a:ea typeface="Calibri" charset="0"/>
              </a:rPr>
              <a:t>https://</a:t>
            </a:r>
            <a:r>
              <a:rPr lang="en-US" sz="1400" dirty="0" err="1">
                <a:solidFill>
                  <a:schemeClr val="tx2"/>
                </a:solidFill>
                <a:latin typeface="+mn-lt"/>
                <a:ea typeface="Calibri" charset="0"/>
              </a:rPr>
              <a:t>gurtam.com</a:t>
            </a:r>
            <a:r>
              <a:rPr lang="en-US" sz="1400" dirty="0">
                <a:solidFill>
                  <a:schemeClr val="tx2"/>
                </a:solidFill>
                <a:latin typeface="+mn-lt"/>
                <a:ea typeface="Calibri" charset="0"/>
              </a:rPr>
              <a:t>/</a:t>
            </a:r>
            <a:r>
              <a:rPr lang="en-US" sz="1400" dirty="0" err="1">
                <a:solidFill>
                  <a:schemeClr val="tx2"/>
                </a:solidFill>
                <a:latin typeface="+mn-lt"/>
                <a:ea typeface="Calibri" charset="0"/>
              </a:rPr>
              <a:t>ru</a:t>
            </a:r>
            <a:r>
              <a:rPr lang="en-US" sz="1400" dirty="0">
                <a:solidFill>
                  <a:schemeClr val="tx2"/>
                </a:solidFill>
                <a:latin typeface="+mn-lt"/>
                <a:ea typeface="Calibri" charset="0"/>
              </a:rPr>
              <a:t>/</a:t>
            </a:r>
            <a:r>
              <a:rPr lang="en-US" sz="1400" dirty="0" err="1">
                <a:solidFill>
                  <a:schemeClr val="tx2"/>
                </a:solidFill>
                <a:latin typeface="+mn-lt"/>
                <a:ea typeface="Calibri" charset="0"/>
              </a:rPr>
              <a:t>wialon</a:t>
            </a:r>
            <a:r>
              <a:rPr lang="en-US" sz="1400" dirty="0">
                <a:solidFill>
                  <a:schemeClr val="tx2"/>
                </a:solidFill>
                <a:latin typeface="+mn-lt"/>
                <a:ea typeface="Calibri" charset="0"/>
              </a:rPr>
              <a:t>, </a:t>
            </a:r>
            <a:r>
              <a:rPr lang="ru-RU" sz="1400" dirty="0">
                <a:solidFill>
                  <a:schemeClr val="tx2"/>
                </a:solidFill>
                <a:latin typeface="+mn-lt"/>
                <a:ea typeface="Calibri" charset="0"/>
              </a:rPr>
              <a:t>свободный (дата обращения 17.11.20)АвтоГраф </a:t>
            </a:r>
            <a:r>
              <a:rPr lang="en-US" sz="1400" dirty="0">
                <a:solidFill>
                  <a:schemeClr val="tx2"/>
                </a:solidFill>
                <a:latin typeface="+mn-lt"/>
                <a:ea typeface="Calibri" charset="0"/>
              </a:rPr>
              <a:t>[</a:t>
            </a:r>
            <a:r>
              <a:rPr lang="ru-RU" sz="1400" dirty="0">
                <a:solidFill>
                  <a:schemeClr val="tx2"/>
                </a:solidFill>
                <a:latin typeface="+mn-lt"/>
                <a:ea typeface="Calibri" charset="0"/>
              </a:rPr>
              <a:t>Электронный ресурс] / Режим доступа: </a:t>
            </a:r>
            <a:r>
              <a:rPr lang="en-US" sz="1400" dirty="0">
                <a:solidFill>
                  <a:schemeClr val="tx2"/>
                </a:solidFill>
                <a:latin typeface="+mn-lt"/>
                <a:ea typeface="Calibri" charset="0"/>
              </a:rPr>
              <a:t>https://</a:t>
            </a:r>
            <a:r>
              <a:rPr lang="en-US" sz="1400" dirty="0" err="1">
                <a:solidFill>
                  <a:schemeClr val="tx2"/>
                </a:solidFill>
                <a:latin typeface="+mn-lt"/>
                <a:ea typeface="Calibri" charset="0"/>
              </a:rPr>
              <a:t>www.tk-nav.ru</a:t>
            </a:r>
            <a:r>
              <a:rPr lang="en-US" sz="1400" dirty="0">
                <a:solidFill>
                  <a:schemeClr val="tx2"/>
                </a:solidFill>
                <a:latin typeface="+mn-lt"/>
                <a:ea typeface="Calibri" charset="0"/>
              </a:rPr>
              <a:t>/sys-mon-ag/sys-mon</a:t>
            </a:r>
            <a:r>
              <a:rPr lang="ru-RU" sz="1400" dirty="0">
                <a:solidFill>
                  <a:schemeClr val="tx2"/>
                </a:solidFill>
                <a:latin typeface="+mn-lt"/>
                <a:ea typeface="Calibri" charset="0"/>
              </a:rPr>
              <a:t>, свободный (дата обращения 01.04.20)</a:t>
            </a:r>
            <a:endParaRPr lang="en-US" sz="1400" dirty="0">
              <a:solidFill>
                <a:schemeClr val="tx2"/>
              </a:solidFill>
              <a:latin typeface="+mn-lt"/>
              <a:ea typeface="Calibri" charset="0"/>
            </a:endParaRPr>
          </a:p>
          <a:p>
            <a:pPr marL="342900" indent="-342900">
              <a:spcAft>
                <a:spcPts val="0"/>
              </a:spcAft>
              <a:buFont typeface="+mj-lt"/>
              <a:buAutoNum type="arabicParenR"/>
              <a:tabLst>
                <a:tab pos="228600" algn="l"/>
                <a:tab pos="449580" algn="l"/>
              </a:tabLst>
            </a:pPr>
            <a:r>
              <a:rPr lang="ru-RU" sz="1400" dirty="0">
                <a:solidFill>
                  <a:schemeClr val="tx2"/>
                </a:solidFill>
                <a:latin typeface="+mn-lt"/>
                <a:ea typeface="Calibri" charset="0"/>
              </a:rPr>
              <a:t>АвтоГраф. [Электронный ресурс] / Режим доступа: </a:t>
            </a:r>
            <a:r>
              <a:rPr lang="en-US" sz="1400" dirty="0">
                <a:solidFill>
                  <a:schemeClr val="tx2"/>
                </a:solidFill>
                <a:latin typeface="+mn-lt"/>
                <a:ea typeface="Calibri" charset="0"/>
              </a:rPr>
              <a:t>https://</a:t>
            </a:r>
            <a:r>
              <a:rPr lang="en-US" sz="1400" dirty="0" err="1">
                <a:solidFill>
                  <a:schemeClr val="tx2"/>
                </a:solidFill>
                <a:latin typeface="+mn-lt"/>
                <a:ea typeface="Calibri" charset="0"/>
              </a:rPr>
              <a:t>glonassgps.com</a:t>
            </a:r>
            <a:r>
              <a:rPr lang="en-US" sz="1400" dirty="0">
                <a:solidFill>
                  <a:schemeClr val="tx2"/>
                </a:solidFill>
                <a:latin typeface="+mn-lt"/>
                <a:ea typeface="Calibri" charset="0"/>
              </a:rPr>
              <a:t>/, </a:t>
            </a:r>
            <a:r>
              <a:rPr lang="ru-RU" sz="1400" dirty="0">
                <a:solidFill>
                  <a:schemeClr val="tx2"/>
                </a:solidFill>
                <a:latin typeface="+mn-lt"/>
                <a:ea typeface="Calibri" charset="0"/>
              </a:rPr>
              <a:t>свободный (дата обращения 17.11.20)</a:t>
            </a:r>
            <a:endParaRPr lang="en-US" sz="1400" dirty="0">
              <a:solidFill>
                <a:schemeClr val="tx2"/>
              </a:solidFill>
              <a:latin typeface="+mn-lt"/>
              <a:ea typeface="Calibri" charset="0"/>
            </a:endParaRPr>
          </a:p>
          <a:p>
            <a:pPr marL="342900" indent="-342900">
              <a:spcAft>
                <a:spcPts val="0"/>
              </a:spcAft>
              <a:buFont typeface="+mj-lt"/>
              <a:buAutoNum type="arabicParenR"/>
              <a:tabLst>
                <a:tab pos="228600" algn="l"/>
                <a:tab pos="449580" algn="l"/>
              </a:tabLst>
            </a:pPr>
            <a:r>
              <a:rPr lang="en-US" sz="1400" dirty="0">
                <a:solidFill>
                  <a:schemeClr val="tx2"/>
                </a:solidFill>
                <a:latin typeface="+mn-lt"/>
                <a:ea typeface="Calibri" charset="0"/>
              </a:rPr>
              <a:t>Omnicomm. [</a:t>
            </a:r>
            <a:r>
              <a:rPr lang="ru-RU" sz="1400" dirty="0">
                <a:solidFill>
                  <a:schemeClr val="tx2"/>
                </a:solidFill>
                <a:latin typeface="+mn-lt"/>
                <a:ea typeface="Calibri" charset="0"/>
              </a:rPr>
              <a:t>Электронный ресурс] / Режим доступа: </a:t>
            </a:r>
            <a:r>
              <a:rPr lang="en-US" sz="1400" dirty="0">
                <a:solidFill>
                  <a:schemeClr val="tx2"/>
                </a:solidFill>
                <a:latin typeface="+mn-lt"/>
                <a:ea typeface="Calibri" charset="0"/>
              </a:rPr>
              <a:t>https://</a:t>
            </a:r>
            <a:r>
              <a:rPr lang="en-US" sz="1400" dirty="0" err="1">
                <a:solidFill>
                  <a:schemeClr val="tx2"/>
                </a:solidFill>
                <a:latin typeface="+mn-lt"/>
                <a:ea typeface="Calibri" charset="0"/>
              </a:rPr>
              <a:t>www.omnicomm.ru</a:t>
            </a:r>
            <a:r>
              <a:rPr lang="en-US" sz="1400" dirty="0">
                <a:solidFill>
                  <a:schemeClr val="tx2"/>
                </a:solidFill>
                <a:latin typeface="+mn-lt"/>
                <a:ea typeface="Calibri" charset="0"/>
              </a:rPr>
              <a:t>/, </a:t>
            </a:r>
            <a:r>
              <a:rPr lang="ru-RU" sz="1400" dirty="0">
                <a:solidFill>
                  <a:schemeClr val="tx2"/>
                </a:solidFill>
                <a:latin typeface="+mn-lt"/>
                <a:ea typeface="Calibri" charset="0"/>
              </a:rPr>
              <a:t>свободный (дата обращения 17.11.20)</a:t>
            </a:r>
            <a:endParaRPr lang="en-US" sz="1400" dirty="0">
              <a:solidFill>
                <a:schemeClr val="tx2"/>
              </a:solidFill>
              <a:latin typeface="+mn-lt"/>
              <a:ea typeface="Calibri" charset="0"/>
            </a:endParaRPr>
          </a:p>
          <a:p>
            <a:pPr marL="342900" indent="-342900">
              <a:spcAft>
                <a:spcPts val="0"/>
              </a:spcAft>
              <a:buFont typeface="+mj-lt"/>
              <a:buAutoNum type="arabicParenR"/>
              <a:tabLst>
                <a:tab pos="228600" algn="l"/>
                <a:tab pos="449580" algn="l"/>
              </a:tabLst>
            </a:pPr>
            <a:r>
              <a:rPr lang="ru-RU" sz="1400" dirty="0">
                <a:solidFill>
                  <a:schemeClr val="tx2"/>
                </a:solidFill>
                <a:latin typeface="+mn-lt"/>
                <a:ea typeface="Calibri" charset="0"/>
              </a:rPr>
              <a:t>СКАУТ 365. [Электронный ресурс] / Режим доступа: </a:t>
            </a:r>
            <a:r>
              <a:rPr lang="en-US" sz="1400" dirty="0">
                <a:solidFill>
                  <a:schemeClr val="tx2"/>
                </a:solidFill>
                <a:latin typeface="+mn-lt"/>
                <a:ea typeface="Calibri" charset="0"/>
              </a:rPr>
              <a:t>https://scout-</a:t>
            </a:r>
            <a:r>
              <a:rPr lang="en-US" sz="1400" dirty="0" err="1">
                <a:solidFill>
                  <a:schemeClr val="tx2"/>
                </a:solidFill>
                <a:latin typeface="+mn-lt"/>
                <a:ea typeface="Calibri" charset="0"/>
              </a:rPr>
              <a:t>gps.ru</a:t>
            </a:r>
            <a:r>
              <a:rPr lang="en-US" sz="1400" dirty="0">
                <a:solidFill>
                  <a:schemeClr val="tx2"/>
                </a:solidFill>
                <a:latin typeface="+mn-lt"/>
                <a:ea typeface="Calibri" charset="0"/>
              </a:rPr>
              <a:t>/</a:t>
            </a:r>
            <a:r>
              <a:rPr lang="en-US" sz="1400" dirty="0" err="1">
                <a:solidFill>
                  <a:schemeClr val="tx2"/>
                </a:solidFill>
                <a:latin typeface="+mn-lt"/>
                <a:ea typeface="Calibri" charset="0"/>
              </a:rPr>
              <a:t>programmnoe-obespechenie</a:t>
            </a:r>
            <a:r>
              <a:rPr lang="en-US" sz="1400" dirty="0">
                <a:solidFill>
                  <a:schemeClr val="tx2"/>
                </a:solidFill>
                <a:latin typeface="+mn-lt"/>
                <a:ea typeface="Calibri" charset="0"/>
              </a:rPr>
              <a:t>/scout365/, </a:t>
            </a:r>
            <a:r>
              <a:rPr lang="ru-RU" sz="1400" dirty="0">
                <a:solidFill>
                  <a:schemeClr val="tx2"/>
                </a:solidFill>
                <a:latin typeface="+mn-lt"/>
                <a:ea typeface="Calibri" charset="0"/>
              </a:rPr>
              <a:t>свободный (дата обращения 17.11.20)</a:t>
            </a:r>
            <a:endParaRPr lang="en-US" sz="1400" dirty="0">
              <a:solidFill>
                <a:schemeClr val="tx2"/>
              </a:solidFill>
              <a:latin typeface="+mn-lt"/>
              <a:ea typeface="Calibri" charset="0"/>
            </a:endParaRPr>
          </a:p>
          <a:p>
            <a:pPr marL="342900" indent="-342900">
              <a:spcAft>
                <a:spcPts val="0"/>
              </a:spcAft>
              <a:buFont typeface="+mj-lt"/>
              <a:buAutoNum type="arabicParenR"/>
              <a:tabLst>
                <a:tab pos="228600" algn="l"/>
                <a:tab pos="449580" algn="l"/>
              </a:tabLst>
            </a:pPr>
            <a:r>
              <a:rPr lang="en-GB" sz="1400" dirty="0">
                <a:solidFill>
                  <a:schemeClr val="tx2"/>
                </a:solidFill>
                <a:latin typeface="+mn-lt"/>
                <a:ea typeface="Calibri" charset="0"/>
              </a:rPr>
              <a:t>OBD-|| Bluetooth adapter [</a:t>
            </a:r>
            <a:r>
              <a:rPr lang="ru-RU" sz="1400" dirty="0">
                <a:solidFill>
                  <a:schemeClr val="tx2"/>
                </a:solidFill>
                <a:latin typeface="+mn-lt"/>
                <a:ea typeface="Calibri" charset="0"/>
              </a:rPr>
              <a:t>Электронный ресурс] / Режим доступа: </a:t>
            </a:r>
            <a:r>
              <a:rPr lang="en-GB" sz="1400" dirty="0">
                <a:solidFill>
                  <a:schemeClr val="tx2"/>
                </a:solidFill>
                <a:latin typeface="+mn-lt"/>
                <a:ea typeface="Calibri" charset="0"/>
              </a:rPr>
              <a:t>https://</a:t>
            </a:r>
            <a:r>
              <a:rPr lang="en-GB" sz="1400" dirty="0" err="1">
                <a:solidFill>
                  <a:schemeClr val="tx2"/>
                </a:solidFill>
                <a:latin typeface="+mn-lt"/>
                <a:ea typeface="Calibri" charset="0"/>
              </a:rPr>
              <a:t>market.yandex.ru</a:t>
            </a:r>
            <a:r>
              <a:rPr lang="en-GB" sz="1400" dirty="0">
                <a:solidFill>
                  <a:schemeClr val="tx2"/>
                </a:solidFill>
                <a:latin typeface="+mn-lt"/>
                <a:ea typeface="Calibri" charset="0"/>
              </a:rPr>
              <a:t>/</a:t>
            </a:r>
            <a:r>
              <a:rPr lang="en-GB" sz="1400" dirty="0" err="1">
                <a:solidFill>
                  <a:schemeClr val="tx2"/>
                </a:solidFill>
                <a:latin typeface="+mn-lt"/>
                <a:ea typeface="Calibri" charset="0"/>
              </a:rPr>
              <a:t>search?text</a:t>
            </a:r>
            <a:r>
              <a:rPr lang="en-GB" sz="1400" dirty="0">
                <a:solidFill>
                  <a:schemeClr val="tx2"/>
                </a:solidFill>
                <a:latin typeface="+mn-lt"/>
                <a:ea typeface="Calibri" charset="0"/>
              </a:rPr>
              <a:t>=obd%202%20%20bluetooth&amp;cpa=0&amp;cvredirect=2&amp;how=</a:t>
            </a:r>
            <a:r>
              <a:rPr lang="en-GB" sz="1400" dirty="0" err="1">
                <a:solidFill>
                  <a:schemeClr val="tx2"/>
                </a:solidFill>
                <a:latin typeface="+mn-lt"/>
                <a:ea typeface="Calibri" charset="0"/>
              </a:rPr>
              <a:t>aprice&amp;onstock</a:t>
            </a:r>
            <a:r>
              <a:rPr lang="en-GB" sz="1400" dirty="0">
                <a:solidFill>
                  <a:schemeClr val="tx2"/>
                </a:solidFill>
                <a:latin typeface="+mn-lt"/>
                <a:ea typeface="Calibri" charset="0"/>
              </a:rPr>
              <a:t>=0&amp;local-offers-first=0, </a:t>
            </a:r>
            <a:r>
              <a:rPr lang="ru-RU" sz="1400" dirty="0">
                <a:solidFill>
                  <a:schemeClr val="tx2"/>
                </a:solidFill>
                <a:latin typeface="+mn-lt"/>
                <a:ea typeface="Calibri" charset="0"/>
              </a:rPr>
              <a:t>свободный (дата обращения 22.04.21)</a:t>
            </a:r>
          </a:p>
          <a:p>
            <a:pPr marL="342900" indent="-342900">
              <a:spcAft>
                <a:spcPts val="0"/>
              </a:spcAft>
              <a:buFont typeface="+mj-lt"/>
              <a:buAutoNum type="arabicParenR"/>
              <a:tabLst>
                <a:tab pos="228600" algn="l"/>
                <a:tab pos="449580" algn="l"/>
              </a:tabLst>
            </a:pPr>
            <a:endParaRPr lang="en-US" sz="1400" dirty="0">
              <a:solidFill>
                <a:schemeClr val="tx2"/>
              </a:solidFill>
              <a:latin typeface="+mn-lt"/>
              <a:ea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14515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/>
          <p:cNvSpPr txBox="1">
            <a:spLocks/>
          </p:cNvSpPr>
          <p:nvPr/>
        </p:nvSpPr>
        <p:spPr bwMode="auto">
          <a:xfrm>
            <a:off x="0" y="4544244"/>
            <a:ext cx="9143999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45720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-128"/>
                <a:cs typeface="ＭＳ Ｐゴシック"/>
              </a:defRPr>
            </a:lvl2pPr>
            <a:lvl3pPr marL="91440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-128"/>
                <a:cs typeface="ＭＳ Ｐゴシック"/>
              </a:defRPr>
            </a:lvl3pPr>
            <a:lvl4pPr marL="137160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-128"/>
                <a:cs typeface="ＭＳ Ｐゴシック"/>
              </a:defRPr>
            </a:lvl4pPr>
            <a:lvl5pPr marL="182880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-128"/>
                <a:cs typeface="ＭＳ Ｐゴシック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600" dirty="0">
                <a:solidFill>
                  <a:schemeClr val="tx2"/>
                </a:solidFill>
                <a:ea typeface="MS PGothic" panose="020B0600070205080204" charset="-128"/>
                <a:cs typeface="MS PGothic" panose="020B0600070205080204" charset="-128"/>
              </a:rPr>
              <a:t>Ройтман Сергей Игоревич</a:t>
            </a:r>
            <a:endParaRPr lang="en-US" sz="1600" dirty="0">
              <a:solidFill>
                <a:schemeClr val="tx2"/>
              </a:solidFill>
              <a:ea typeface="MS PGothic" panose="020B0600070205080204" charset="-128"/>
              <a:cs typeface="MS PGothic" panose="020B0600070205080204" charset="-128"/>
            </a:endParaRPr>
          </a:p>
          <a:p>
            <a:r>
              <a:rPr lang="en-US" sz="1600" dirty="0">
                <a:solidFill>
                  <a:schemeClr val="tx2"/>
                </a:solidFill>
              </a:rPr>
              <a:t>siroytman@edu.hse.ru</a:t>
            </a:r>
            <a:endParaRPr lang="en-US" sz="1600" dirty="0">
              <a:solidFill>
                <a:schemeClr val="tx2"/>
              </a:solidFill>
              <a:ea typeface="MS PGothic" panose="020B0600070205080204" charset="-128"/>
              <a:cs typeface="MS PGothic" panose="020B0600070205080204" charset="-128"/>
            </a:endParaRPr>
          </a:p>
          <a:p>
            <a:endParaRPr lang="en-US" sz="1200" dirty="0">
              <a:solidFill>
                <a:srgbClr val="003F82"/>
              </a:solidFill>
              <a:ea typeface="MS PGothic" panose="020B0600070205080204" charset="-128"/>
              <a:cs typeface="MS PGothic" panose="020B0600070205080204" charset="-128"/>
            </a:endParaRPr>
          </a:p>
          <a:p>
            <a:r>
              <a:rPr lang="ru-RU" sz="1200" dirty="0">
                <a:solidFill>
                  <a:srgbClr val="003F82"/>
                </a:solidFill>
                <a:ea typeface="MS PGothic" panose="020B0600070205080204" charset="-128"/>
                <a:cs typeface="MS PGothic" panose="020B0600070205080204" charset="-128"/>
              </a:rPr>
              <a:t>Москва - 20</a:t>
            </a:r>
            <a:r>
              <a:rPr lang="en-US" sz="1200" dirty="0">
                <a:solidFill>
                  <a:srgbClr val="003F82"/>
                </a:solidFill>
                <a:ea typeface="MS PGothic" panose="020B0600070205080204" charset="-128"/>
                <a:cs typeface="MS PGothic" panose="020B0600070205080204" charset="-128"/>
              </a:rPr>
              <a:t>2</a:t>
            </a:r>
            <a:r>
              <a:rPr lang="ru-RU" sz="1200" dirty="0">
                <a:solidFill>
                  <a:srgbClr val="003F82"/>
                </a:solidFill>
                <a:ea typeface="MS PGothic" panose="020B0600070205080204" charset="-128"/>
                <a:cs typeface="MS PGothic" panose="020B0600070205080204" charset="-128"/>
              </a:rPr>
              <a:t>1</a:t>
            </a:r>
            <a:endParaRPr lang="en-US" altLang="ru-RU" sz="1200" dirty="0">
              <a:solidFill>
                <a:srgbClr val="003F82"/>
              </a:solidFill>
              <a:ea typeface="MS PGothic" panose="020B0600070205080204" charset="-128"/>
              <a:cs typeface="MS PGothic" panose="020B0600070205080204" charset="-128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Title 1"/>
          <p:cNvSpPr txBox="1">
            <a:spLocks/>
          </p:cNvSpPr>
          <p:nvPr/>
        </p:nvSpPr>
        <p:spPr bwMode="auto">
          <a:xfrm>
            <a:off x="1428750" y="428625"/>
            <a:ext cx="7213600" cy="412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ru-RU" sz="3000" b="1" dirty="0">
                <a:solidFill>
                  <a:schemeClr val="bg1"/>
                </a:solidFill>
                <a:latin typeface="+mj-lt"/>
              </a:rPr>
              <a:t>Описание предметной области</a:t>
            </a:r>
            <a:endParaRPr lang="en-US" sz="30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4346" name="Rectangle 12"/>
          <p:cNvSpPr>
            <a:spLocks noChangeArrowheads="1"/>
          </p:cNvSpPr>
          <p:nvPr/>
        </p:nvSpPr>
        <p:spPr bwMode="auto">
          <a:xfrm>
            <a:off x="28455" y="1600999"/>
            <a:ext cx="3994494" cy="40934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ru-RU" sz="2000" dirty="0">
              <a:solidFill>
                <a:srgbClr val="003F82"/>
              </a:solidFill>
              <a:latin typeface="+mn-lt"/>
            </a:endParaRPr>
          </a:p>
          <a:p>
            <a:r>
              <a:rPr lang="ru-RU" sz="2400" b="1" dirty="0">
                <a:solidFill>
                  <a:srgbClr val="003F82"/>
                </a:solidFill>
                <a:latin typeface="+mn-lt"/>
              </a:rPr>
              <a:t>Применение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003F82"/>
                </a:solidFill>
                <a:latin typeface="+mn-lt"/>
              </a:rPr>
              <a:t>Государственный сектор: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003F82"/>
                </a:solidFill>
                <a:latin typeface="+mn-lt"/>
              </a:rPr>
              <a:t>Общественный транспорт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003F82"/>
                </a:solidFill>
                <a:latin typeface="+mn-lt"/>
              </a:rPr>
              <a:t>Мусоровозы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mr-IN" sz="2400" dirty="0">
                <a:solidFill>
                  <a:srgbClr val="003F82"/>
                </a:solidFill>
                <a:latin typeface="+mn-lt"/>
              </a:rPr>
              <a:t>…</a:t>
            </a:r>
            <a:endParaRPr lang="ru-RU" sz="2400" dirty="0">
              <a:solidFill>
                <a:srgbClr val="003F82"/>
              </a:solidFill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003F82"/>
                </a:solidFill>
                <a:latin typeface="+mn-lt"/>
              </a:rPr>
              <a:t>Коммерческий сектор: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003F82"/>
                </a:solidFill>
                <a:latin typeface="+mn-lt"/>
              </a:rPr>
              <a:t>Доставка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003F82"/>
                </a:solidFill>
                <a:latin typeface="+mn-lt"/>
              </a:rPr>
              <a:t>Такси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mr-IN" sz="2400" dirty="0">
                <a:solidFill>
                  <a:srgbClr val="003F82"/>
                </a:solidFill>
                <a:latin typeface="+mn-lt"/>
              </a:rPr>
              <a:t>…</a:t>
            </a:r>
            <a:endParaRPr lang="ru-RU" sz="2400" dirty="0">
              <a:solidFill>
                <a:srgbClr val="003F82"/>
              </a:solidFill>
              <a:latin typeface="+mn-lt"/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65F501-F5CC-4E12-934E-78BB5E4DA208}" type="slidenum">
              <a:rPr lang="en-US" sz="1600" smtClean="0"/>
              <a:pPr>
                <a:defRPr/>
              </a:pPr>
              <a:t>2</a:t>
            </a:fld>
            <a:endParaRPr lang="en-US" sz="160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8455" y="6345333"/>
            <a:ext cx="2895600" cy="365125"/>
          </a:xfrm>
        </p:spPr>
        <p:txBody>
          <a:bodyPr/>
          <a:lstStyle/>
          <a:p>
            <a:pPr>
              <a:defRPr/>
            </a:pPr>
            <a:r>
              <a:rPr lang="ru-RU" dirty="0">
                <a:solidFill>
                  <a:schemeClr val="bg1"/>
                </a:solidFill>
              </a:rPr>
              <a:t>Высшая школа экономики, Москва, 2021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1103" y="1802309"/>
            <a:ext cx="5436973" cy="4919166"/>
          </a:xfrm>
          <a:prstGeom prst="rect">
            <a:avLst/>
          </a:prstGeom>
        </p:spPr>
      </p:pic>
      <p:sp>
        <p:nvSpPr>
          <p:cNvPr id="8" name="Прямоугольник 7"/>
          <p:cNvSpPr/>
          <p:nvPr/>
        </p:nvSpPr>
        <p:spPr>
          <a:xfrm>
            <a:off x="197438" y="1339389"/>
            <a:ext cx="844491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b="1" dirty="0">
                <a:solidFill>
                  <a:srgbClr val="003F82"/>
                </a:solidFill>
                <a:latin typeface="+mj-lt"/>
              </a:rPr>
              <a:t>Системы мониторинга транспортных средств</a:t>
            </a:r>
            <a:endParaRPr lang="ru-RU" sz="2800" dirty="0">
              <a:solidFill>
                <a:srgbClr val="003F82"/>
              </a:solidFill>
              <a:latin typeface="+mj-l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Title 1"/>
          <p:cNvSpPr txBox="1">
            <a:spLocks/>
          </p:cNvSpPr>
          <p:nvPr/>
        </p:nvSpPr>
        <p:spPr bwMode="auto">
          <a:xfrm>
            <a:off x="1428750" y="428625"/>
            <a:ext cx="7213600" cy="412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ru-RU" sz="3000" b="1" dirty="0">
                <a:solidFill>
                  <a:schemeClr val="bg1"/>
                </a:solidFill>
                <a:latin typeface="+mj-lt"/>
              </a:rPr>
              <a:t>Основные понятия и определения</a:t>
            </a:r>
            <a:endParaRPr lang="en-US" sz="30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4343" name="Rectangle 9"/>
          <p:cNvSpPr>
            <a:spLocks noChangeArrowheads="1"/>
          </p:cNvSpPr>
          <p:nvPr/>
        </p:nvSpPr>
        <p:spPr bwMode="auto">
          <a:xfrm>
            <a:off x="7300913" y="2255838"/>
            <a:ext cx="674687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  <a:latin typeface="Myriad Pro"/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4344" name="Rectangle 10"/>
          <p:cNvSpPr>
            <a:spLocks noChangeArrowheads="1"/>
          </p:cNvSpPr>
          <p:nvPr/>
        </p:nvSpPr>
        <p:spPr bwMode="auto">
          <a:xfrm>
            <a:off x="7300913" y="3967163"/>
            <a:ext cx="674687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  <a:latin typeface="Myriad Pro"/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4345" name="Rectangle 11"/>
          <p:cNvSpPr>
            <a:spLocks noChangeArrowheads="1"/>
          </p:cNvSpPr>
          <p:nvPr/>
        </p:nvSpPr>
        <p:spPr bwMode="auto">
          <a:xfrm>
            <a:off x="7300913" y="5591175"/>
            <a:ext cx="674687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  <a:latin typeface="Myriad Pro"/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65F501-F5CC-4E12-934E-78BB5E4DA208}" type="slidenum">
              <a:rPr lang="en-US" sz="1600" smtClean="0"/>
              <a:pPr>
                <a:defRPr/>
              </a:pPr>
              <a:t>3</a:t>
            </a:fld>
            <a:endParaRPr lang="en-US" sz="1600" dirty="0"/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8455" y="6345333"/>
            <a:ext cx="2895600" cy="365125"/>
          </a:xfrm>
        </p:spPr>
        <p:txBody>
          <a:bodyPr/>
          <a:lstStyle/>
          <a:p>
            <a:pPr>
              <a:defRPr/>
            </a:pPr>
            <a:r>
              <a:rPr lang="ru-RU" dirty="0">
                <a:solidFill>
                  <a:schemeClr val="bg1"/>
                </a:solidFill>
              </a:rPr>
              <a:t>Высшая школа экономики, Москва, 2021</a:t>
            </a:r>
            <a:endParaRPr lang="en-US" dirty="0">
              <a:solidFill>
                <a:schemeClr val="bg1"/>
              </a:solidFill>
            </a:endParaRPr>
          </a:p>
        </p:txBody>
      </p:sp>
      <p:graphicFrame>
        <p:nvGraphicFramePr>
          <p:cNvPr id="11" name="Таблица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776014"/>
              </p:ext>
            </p:extLst>
          </p:nvPr>
        </p:nvGraphicFramePr>
        <p:xfrm>
          <a:off x="88367" y="1283918"/>
          <a:ext cx="9027178" cy="507851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8995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537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738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2068">
                <a:tc>
                  <a:txBody>
                    <a:bodyPr/>
                    <a:lstStyle/>
                    <a:p>
                      <a:pPr indent="450215" algn="ctr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ru-RU" sz="1100" dirty="0">
                          <a:effectLst/>
                          <a:latin typeface="+mn-lt"/>
                          <a:ea typeface="Calibri" charset="0"/>
                        </a:rPr>
                        <a:t>Термин (рус.)</a:t>
                      </a:r>
                    </a:p>
                  </a:txBody>
                  <a:tcPr marL="54661" marR="54661" marT="0" marB="0"/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ru-RU" sz="1100" dirty="0">
                          <a:effectLst/>
                          <a:latin typeface="+mn-lt"/>
                        </a:rPr>
                        <a:t>Термин (англ.)</a:t>
                      </a:r>
                      <a:endParaRPr lang="ru-RU" sz="1100" dirty="0">
                        <a:effectLst/>
                        <a:latin typeface="+mn-lt"/>
                        <a:ea typeface="Calibri" charset="0"/>
                      </a:endParaRPr>
                    </a:p>
                  </a:txBody>
                  <a:tcPr marL="54661" marR="54661" marT="0" marB="0"/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ru-RU" sz="1100" dirty="0">
                          <a:effectLst/>
                          <a:latin typeface="+mn-lt"/>
                        </a:rPr>
                        <a:t>Определение</a:t>
                      </a:r>
                      <a:endParaRPr lang="ru-RU" sz="1100" dirty="0">
                        <a:effectLst/>
                        <a:latin typeface="+mn-lt"/>
                        <a:ea typeface="Calibri" charset="0"/>
                      </a:endParaRPr>
                    </a:p>
                  </a:txBody>
                  <a:tcPr marL="54661" marR="54661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06503">
                <a:tc>
                  <a:txBody>
                    <a:bodyPr/>
                    <a:lstStyle/>
                    <a:p>
                      <a:pPr indent="-69215" algn="ctr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ru-RU" sz="1700" dirty="0">
                          <a:effectLst/>
                          <a:latin typeface="+mn-lt"/>
                        </a:rPr>
                        <a:t>ГНСС</a:t>
                      </a:r>
                      <a:endParaRPr lang="ru-RU" sz="1700" dirty="0">
                        <a:effectLst/>
                        <a:latin typeface="+mn-lt"/>
                        <a:ea typeface="Calibri" charset="0"/>
                      </a:endParaRPr>
                    </a:p>
                  </a:txBody>
                  <a:tcPr marL="54661" marR="54661" marT="0" marB="0"/>
                </a:tc>
                <a:tc>
                  <a:txBody>
                    <a:bodyPr/>
                    <a:lstStyle/>
                    <a:p>
                      <a:pPr indent="-69215" algn="ctr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n-US" sz="1700" dirty="0">
                          <a:effectLst/>
                          <a:latin typeface="+mn-lt"/>
                        </a:rPr>
                        <a:t>GNSS</a:t>
                      </a:r>
                      <a:endParaRPr lang="ru-RU" sz="1700" dirty="0">
                        <a:effectLst/>
                        <a:latin typeface="+mn-lt"/>
                        <a:ea typeface="Calibri" charset="0"/>
                      </a:endParaRPr>
                    </a:p>
                  </a:txBody>
                  <a:tcPr marL="54661" marR="54661" marT="0" marB="0"/>
                </a:tc>
                <a:tc>
                  <a:txBody>
                    <a:bodyPr/>
                    <a:lstStyle/>
                    <a:p>
                      <a:pPr indent="450215" algn="l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ru-RU" sz="17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Спутниковая система навигации (англ. </a:t>
                      </a:r>
                      <a:r>
                        <a:rPr lang="en-US" sz="17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Global Navigation Satellite System</a:t>
                      </a:r>
                      <a:r>
                        <a:rPr lang="ru-RU" sz="17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— система, предназначенная для определения местоположения (географических координат) наземных</a:t>
                      </a:r>
                      <a:r>
                        <a:rPr lang="en-US" sz="17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ru-RU" sz="17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объектов</a:t>
                      </a:r>
                      <a:r>
                        <a:rPr lang="en-RU" sz="17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ru-RU" sz="17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Примеры спутниковых систем: </a:t>
                      </a:r>
                      <a:r>
                        <a:rPr lang="en-US" sz="17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GPS, GLONASS</a:t>
                      </a:r>
                      <a:endParaRPr lang="ru-RU" sz="1700" dirty="0">
                        <a:effectLst/>
                        <a:latin typeface="+mn-lt"/>
                      </a:endParaRPr>
                    </a:p>
                  </a:txBody>
                  <a:tcPr marL="54000" marR="54661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55155">
                <a:tc>
                  <a:txBody>
                    <a:bodyPr/>
                    <a:lstStyle/>
                    <a:p>
                      <a:pPr indent="-69215" algn="ctr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n-US" sz="1700" dirty="0">
                          <a:effectLst/>
                          <a:latin typeface="+mn-lt"/>
                          <a:ea typeface="Calibri" charset="0"/>
                        </a:rPr>
                        <a:t>OBD-</a:t>
                      </a:r>
                      <a:r>
                        <a:rPr lang="en-US" sz="1700" b="1" dirty="0">
                          <a:effectLst/>
                          <a:latin typeface="+mn-lt"/>
                          <a:ea typeface="Calibri" charset="0"/>
                        </a:rPr>
                        <a:t>|| </a:t>
                      </a:r>
                      <a:r>
                        <a:rPr lang="ru-RU" sz="1700" b="1" dirty="0">
                          <a:effectLst/>
                          <a:latin typeface="+mn-lt"/>
                          <a:ea typeface="Calibri" charset="0"/>
                        </a:rPr>
                        <a:t>порт</a:t>
                      </a:r>
                    </a:p>
                  </a:txBody>
                  <a:tcPr marL="54661" marR="54661" marT="0" marB="0"/>
                </a:tc>
                <a:tc>
                  <a:txBody>
                    <a:bodyPr/>
                    <a:lstStyle/>
                    <a:p>
                      <a:pPr indent="-69215" algn="ctr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n-US" sz="1700" dirty="0">
                          <a:effectLst/>
                          <a:latin typeface="+mn-lt"/>
                          <a:ea typeface="Calibri" charset="0"/>
                        </a:rPr>
                        <a:t>OBD-</a:t>
                      </a:r>
                      <a:r>
                        <a:rPr lang="en-US" sz="1700" b="1" dirty="0">
                          <a:effectLst/>
                          <a:latin typeface="+mn-lt"/>
                          <a:ea typeface="Calibri" charset="0"/>
                        </a:rPr>
                        <a:t>|| </a:t>
                      </a:r>
                      <a:r>
                        <a:rPr lang="en-US" sz="1700" b="0" dirty="0">
                          <a:effectLst/>
                          <a:latin typeface="+mn-lt"/>
                          <a:ea typeface="Calibri" charset="0"/>
                        </a:rPr>
                        <a:t>port</a:t>
                      </a:r>
                      <a:endParaRPr lang="ru-RU" sz="1700" b="1" dirty="0">
                        <a:effectLst/>
                        <a:latin typeface="+mn-lt"/>
                        <a:ea typeface="Calibri" charset="0"/>
                      </a:endParaRPr>
                    </a:p>
                  </a:txBody>
                  <a:tcPr marL="54661" marR="54661" marT="0" marB="0"/>
                </a:tc>
                <a:tc>
                  <a:txBody>
                    <a:bodyPr/>
                    <a:lstStyle/>
                    <a:p>
                      <a:pPr indent="450215" algn="l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ru-RU" sz="17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16-пиновый порт, позволяющий подключиться к системе </a:t>
                      </a:r>
                      <a:r>
                        <a:rPr lang="en-US" sz="17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On</a:t>
                      </a:r>
                      <a:r>
                        <a:rPr lang="ru-RU" sz="17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en-US" sz="17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board </a:t>
                      </a:r>
                      <a:r>
                        <a:rPr lang="en-US" sz="17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Diagnostict</a:t>
                      </a:r>
                      <a:r>
                        <a:rPr lang="ru-RU" sz="17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ru-RU" sz="17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||</a:t>
                      </a:r>
                      <a:r>
                        <a:rPr lang="ru-RU" sz="17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установленной на бортовом компьютере всех автомобилей, выпущенных после 1996 года, для получения данных о состоянии автомобиля.</a:t>
                      </a:r>
                      <a:r>
                        <a:rPr lang="en-RU" sz="1700" dirty="0">
                          <a:effectLst/>
                          <a:latin typeface="+mn-lt"/>
                        </a:rPr>
                        <a:t> </a:t>
                      </a:r>
                      <a:endParaRPr lang="ru-RU" sz="1700" dirty="0">
                        <a:effectLst/>
                        <a:latin typeface="+mn-lt"/>
                      </a:endParaRPr>
                    </a:p>
                  </a:txBody>
                  <a:tcPr marL="54000" marR="54661" marT="0" marB="0"/>
                </a:tc>
                <a:extLst>
                  <a:ext uri="{0D108BD9-81ED-4DB2-BD59-A6C34878D82A}">
                    <a16:rowId xmlns:a16="http://schemas.microsoft.com/office/drawing/2014/main" val="3438979906"/>
                  </a:ext>
                </a:extLst>
              </a:tr>
              <a:tr h="1717691">
                <a:tc>
                  <a:txBody>
                    <a:bodyPr/>
                    <a:lstStyle/>
                    <a:p>
                      <a:pPr indent="-69215" algn="ctr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ru-RU" sz="1700" dirty="0">
                          <a:effectLst/>
                          <a:latin typeface="+mn-lt"/>
                          <a:ea typeface="Calibri" charset="0"/>
                          <a:cs typeface="Calibri" charset="0"/>
                        </a:rPr>
                        <a:t>Автомобильный </a:t>
                      </a:r>
                      <a:r>
                        <a:rPr lang="en-US" sz="1700" dirty="0">
                          <a:effectLst/>
                          <a:latin typeface="+mn-lt"/>
                          <a:ea typeface="Calibri" charset="0"/>
                          <a:cs typeface="Calibri" charset="0"/>
                        </a:rPr>
                        <a:t>GNSS</a:t>
                      </a:r>
                      <a:r>
                        <a:rPr lang="ru-RU" sz="1700" dirty="0">
                          <a:effectLst/>
                          <a:latin typeface="+mn-lt"/>
                          <a:ea typeface="Calibri" charset="0"/>
                          <a:cs typeface="Calibri" charset="0"/>
                        </a:rPr>
                        <a:t>-трекер</a:t>
                      </a:r>
                      <a:r>
                        <a:rPr lang="en-US" sz="1700" dirty="0">
                          <a:effectLst/>
                          <a:latin typeface="+mn-lt"/>
                          <a:ea typeface="Calibri" charset="0"/>
                          <a:cs typeface="Calibri" charset="0"/>
                        </a:rPr>
                        <a:t>,</a:t>
                      </a:r>
                      <a:r>
                        <a:rPr lang="ru-RU" sz="1700" dirty="0">
                          <a:effectLst/>
                          <a:latin typeface="+mn-lt"/>
                          <a:ea typeface="Calibri" charset="0"/>
                          <a:cs typeface="Calibri" charset="0"/>
                        </a:rPr>
                        <a:t> трекер, терминал</a:t>
                      </a:r>
                      <a:endParaRPr lang="en-US" sz="1700" dirty="0">
                        <a:effectLst/>
                        <a:latin typeface="+mn-lt"/>
                        <a:ea typeface="Calibri" charset="0"/>
                        <a:cs typeface="Calibri" charset="0"/>
                      </a:endParaRPr>
                    </a:p>
                    <a:p>
                      <a:pPr indent="-69215" algn="ctr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endParaRPr lang="ru-RU" sz="1700" dirty="0">
                        <a:effectLst/>
                        <a:latin typeface="+mn-lt"/>
                        <a:ea typeface="Calibri" charset="0"/>
                        <a:cs typeface="Calibri" charset="0"/>
                      </a:endParaRPr>
                    </a:p>
                  </a:txBody>
                  <a:tcPr marL="54661" marR="54661" marT="0" marB="0"/>
                </a:tc>
                <a:tc>
                  <a:txBody>
                    <a:bodyPr/>
                    <a:lstStyle/>
                    <a:p>
                      <a:pPr indent="-69215" algn="ctr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n-US" sz="1700" dirty="0">
                          <a:effectLst/>
                          <a:latin typeface="+mn-lt"/>
                          <a:ea typeface="Calibri" charset="0"/>
                          <a:cs typeface="Calibri" charset="0"/>
                        </a:rPr>
                        <a:t>Vehicle GNSS</a:t>
                      </a:r>
                      <a:r>
                        <a:rPr lang="en-US" sz="1700" baseline="0" dirty="0">
                          <a:effectLst/>
                          <a:latin typeface="+mn-lt"/>
                          <a:ea typeface="Calibri" charset="0"/>
                          <a:cs typeface="Calibri" charset="0"/>
                        </a:rPr>
                        <a:t> t</a:t>
                      </a:r>
                      <a:r>
                        <a:rPr lang="en-US" sz="1700" dirty="0">
                          <a:effectLst/>
                          <a:latin typeface="+mn-lt"/>
                          <a:ea typeface="Calibri" charset="0"/>
                          <a:cs typeface="Calibri" charset="0"/>
                        </a:rPr>
                        <a:t>racker, tracker,</a:t>
                      </a:r>
                    </a:p>
                    <a:p>
                      <a:pPr indent="-69215" algn="ctr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n-US" sz="1700" dirty="0">
                          <a:effectLst/>
                          <a:latin typeface="+mn-lt"/>
                          <a:ea typeface="Calibri" charset="0"/>
                          <a:cs typeface="Calibri" charset="0"/>
                        </a:rPr>
                        <a:t>terminal</a:t>
                      </a:r>
                      <a:endParaRPr lang="ru-RU" sz="1700" dirty="0">
                        <a:effectLst/>
                        <a:latin typeface="+mn-lt"/>
                        <a:ea typeface="Calibri" charset="0"/>
                        <a:cs typeface="Calibri" charset="0"/>
                      </a:endParaRPr>
                    </a:p>
                  </a:txBody>
                  <a:tcPr marL="54661" marR="54661" marT="0" marB="0"/>
                </a:tc>
                <a:tc>
                  <a:txBody>
                    <a:bodyPr/>
                    <a:lstStyle/>
                    <a:p>
                      <a:pPr indent="450215" algn="l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ru-RU" sz="17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Устройство приёма-передачи данных для спутникового контроля автомобилей, использующее спутниковую систему навигации для точного определения местонахождения объекта и </a:t>
                      </a:r>
                      <a:r>
                        <a:rPr lang="en-US" sz="17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OBD</a:t>
                      </a:r>
                      <a:r>
                        <a:rPr lang="ru-RU" sz="17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ru-RU" sz="17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|| </a:t>
                      </a:r>
                      <a:r>
                        <a:rPr lang="ru-RU" sz="17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порт для получения данных о состоянии автомобиля с бортового компьютера.</a:t>
                      </a:r>
                      <a:r>
                        <a:rPr lang="en-RU" sz="1700" dirty="0">
                          <a:effectLst/>
                          <a:latin typeface="+mn-lt"/>
                        </a:rPr>
                        <a:t> </a:t>
                      </a:r>
                      <a:endParaRPr lang="ru-RU" sz="1700" dirty="0">
                        <a:effectLst/>
                        <a:latin typeface="+mn-lt"/>
                        <a:ea typeface="Calibri" charset="0"/>
                        <a:cs typeface="Calibri" charset="0"/>
                      </a:endParaRPr>
                    </a:p>
                  </a:txBody>
                  <a:tcPr marL="54661" marR="54661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99392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Title 1"/>
          <p:cNvSpPr txBox="1">
            <a:spLocks/>
          </p:cNvSpPr>
          <p:nvPr/>
        </p:nvSpPr>
        <p:spPr bwMode="auto">
          <a:xfrm>
            <a:off x="1428750" y="428625"/>
            <a:ext cx="7213600" cy="412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ru-RU" sz="3000" b="1" dirty="0">
                <a:solidFill>
                  <a:schemeClr val="bg1"/>
                </a:solidFill>
                <a:latin typeface="+mj-lt"/>
              </a:rPr>
              <a:t>Актуальность темы</a:t>
            </a:r>
            <a:endParaRPr lang="en-US" sz="30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4343" name="Rectangle 9"/>
          <p:cNvSpPr>
            <a:spLocks noChangeArrowheads="1"/>
          </p:cNvSpPr>
          <p:nvPr/>
        </p:nvSpPr>
        <p:spPr bwMode="auto">
          <a:xfrm>
            <a:off x="7300913" y="2255838"/>
            <a:ext cx="674687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  <a:latin typeface="Myriad Pro"/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4344" name="Rectangle 10"/>
          <p:cNvSpPr>
            <a:spLocks noChangeArrowheads="1"/>
          </p:cNvSpPr>
          <p:nvPr/>
        </p:nvSpPr>
        <p:spPr bwMode="auto">
          <a:xfrm>
            <a:off x="7300913" y="3967163"/>
            <a:ext cx="674687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  <a:latin typeface="Myriad Pro"/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4345" name="Rectangle 11"/>
          <p:cNvSpPr>
            <a:spLocks noChangeArrowheads="1"/>
          </p:cNvSpPr>
          <p:nvPr/>
        </p:nvSpPr>
        <p:spPr bwMode="auto">
          <a:xfrm>
            <a:off x="7300913" y="5591175"/>
            <a:ext cx="674687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  <a:latin typeface="Myriad Pro"/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65F501-F5CC-4E12-934E-78BB5E4DA208}" type="slidenum">
              <a:rPr lang="en-US" sz="1600" smtClean="0"/>
              <a:pPr>
                <a:defRPr/>
              </a:pPr>
              <a:t>4</a:t>
            </a:fld>
            <a:endParaRPr lang="en-US" sz="1600" dirty="0"/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8455" y="6345333"/>
            <a:ext cx="2895600" cy="365125"/>
          </a:xfrm>
        </p:spPr>
        <p:txBody>
          <a:bodyPr/>
          <a:lstStyle/>
          <a:p>
            <a:pPr>
              <a:defRPr/>
            </a:pPr>
            <a:r>
              <a:rPr lang="ru-RU" dirty="0">
                <a:solidFill>
                  <a:schemeClr val="bg1"/>
                </a:solidFill>
              </a:rPr>
              <a:t>Высшая школа экономики, Москва, 2021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Rectangle 12"/>
          <p:cNvSpPr>
            <a:spLocks noChangeArrowheads="1"/>
          </p:cNvSpPr>
          <p:nvPr/>
        </p:nvSpPr>
        <p:spPr bwMode="auto">
          <a:xfrm>
            <a:off x="107949" y="1388197"/>
            <a:ext cx="8578851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ru-RU" sz="2400" dirty="0">
              <a:solidFill>
                <a:srgbClr val="003F82"/>
              </a:solidFill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2400" dirty="0">
              <a:solidFill>
                <a:srgbClr val="003F82"/>
              </a:solidFill>
              <a:latin typeface="+mn-lt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705" y="1388198"/>
            <a:ext cx="4942776" cy="2471388"/>
          </a:xfrm>
          <a:prstGeom prst="rect">
            <a:avLst/>
          </a:prstGeom>
        </p:spPr>
      </p:pic>
      <p:pic>
        <p:nvPicPr>
          <p:cNvPr id="20" name="Рисунок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17773" y="1864426"/>
            <a:ext cx="4809394" cy="4480907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322173" y="516512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23" name="Rectangle 12"/>
          <p:cNvSpPr>
            <a:spLocks noChangeArrowheads="1"/>
          </p:cNvSpPr>
          <p:nvPr/>
        </p:nvSpPr>
        <p:spPr bwMode="auto">
          <a:xfrm>
            <a:off x="28455" y="3947071"/>
            <a:ext cx="4427936" cy="1631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003F82"/>
                </a:solidFill>
                <a:latin typeface="+mn-lt"/>
              </a:rPr>
              <a:t>НП «ГЛОНАСС»: российский рынок растет на 24</a:t>
            </a:r>
            <a:r>
              <a:rPr lang="en-US" sz="2000" dirty="0">
                <a:solidFill>
                  <a:srgbClr val="003F82"/>
                </a:solidFill>
                <a:latin typeface="+mn-lt"/>
              </a:rPr>
              <a:t>%</a:t>
            </a:r>
            <a:r>
              <a:rPr lang="ru-RU" sz="2000" dirty="0">
                <a:solidFill>
                  <a:srgbClr val="003F82"/>
                </a:solidFill>
                <a:latin typeface="+mn-lt"/>
              </a:rPr>
              <a:t> в год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003F82"/>
                </a:solidFill>
                <a:latin typeface="+mn-lt"/>
              </a:rPr>
              <a:t>«</a:t>
            </a:r>
            <a:r>
              <a:rPr lang="en-US" sz="2000" dirty="0" err="1">
                <a:solidFill>
                  <a:srgbClr val="003F82"/>
                </a:solidFill>
                <a:latin typeface="+mn-lt"/>
              </a:rPr>
              <a:t>GrandViewSearch</a:t>
            </a:r>
            <a:r>
              <a:rPr lang="ru-RU" sz="2000" dirty="0">
                <a:solidFill>
                  <a:srgbClr val="003F82"/>
                </a:solidFill>
                <a:latin typeface="+mn-lt"/>
              </a:rPr>
              <a:t>»</a:t>
            </a:r>
            <a:r>
              <a:rPr lang="en-US" sz="2000" dirty="0">
                <a:solidFill>
                  <a:srgbClr val="003F82"/>
                </a:solidFill>
                <a:latin typeface="+mn-lt"/>
              </a:rPr>
              <a:t>: </a:t>
            </a:r>
            <a:r>
              <a:rPr lang="ru-RU" sz="2000" dirty="0">
                <a:solidFill>
                  <a:srgbClr val="003F82"/>
                </a:solidFill>
                <a:latin typeface="+mn-lt"/>
              </a:rPr>
              <a:t>среднемировые темпы роста составят 14</a:t>
            </a:r>
            <a:r>
              <a:rPr lang="en-US" sz="2000" dirty="0">
                <a:solidFill>
                  <a:srgbClr val="003F82"/>
                </a:solidFill>
                <a:latin typeface="+mn-lt"/>
              </a:rPr>
              <a:t>% </a:t>
            </a:r>
            <a:r>
              <a:rPr lang="ru-RU" sz="2000" dirty="0">
                <a:solidFill>
                  <a:srgbClr val="003F82"/>
                </a:solidFill>
                <a:latin typeface="+mn-lt"/>
              </a:rPr>
              <a:t>с 2020 по 2027 год</a:t>
            </a:r>
          </a:p>
        </p:txBody>
      </p:sp>
    </p:spTree>
    <p:extLst>
      <p:ext uri="{BB962C8B-B14F-4D97-AF65-F5344CB8AC3E}">
        <p14:creationId xmlns:p14="http://schemas.microsoft.com/office/powerpoint/2010/main" val="12581618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Title 1"/>
          <p:cNvSpPr txBox="1">
            <a:spLocks/>
          </p:cNvSpPr>
          <p:nvPr/>
        </p:nvSpPr>
        <p:spPr bwMode="auto">
          <a:xfrm>
            <a:off x="1428750" y="428625"/>
            <a:ext cx="7213600" cy="412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ru-RU" sz="3000" b="1" dirty="0">
                <a:solidFill>
                  <a:schemeClr val="bg1"/>
                </a:solidFill>
                <a:latin typeface="+mj-lt"/>
              </a:rPr>
              <a:t>Существующие решения</a:t>
            </a:r>
            <a:endParaRPr lang="en-US" sz="30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4343" name="Rectangle 9"/>
          <p:cNvSpPr>
            <a:spLocks noChangeArrowheads="1"/>
          </p:cNvSpPr>
          <p:nvPr/>
        </p:nvSpPr>
        <p:spPr bwMode="auto">
          <a:xfrm>
            <a:off x="7300913" y="2255838"/>
            <a:ext cx="674687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  <a:latin typeface="Myriad Pro"/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4344" name="Rectangle 10"/>
          <p:cNvSpPr>
            <a:spLocks noChangeArrowheads="1"/>
          </p:cNvSpPr>
          <p:nvPr/>
        </p:nvSpPr>
        <p:spPr bwMode="auto">
          <a:xfrm>
            <a:off x="7300913" y="3967163"/>
            <a:ext cx="674687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  <a:latin typeface="Myriad Pro"/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4345" name="Rectangle 11"/>
          <p:cNvSpPr>
            <a:spLocks noChangeArrowheads="1"/>
          </p:cNvSpPr>
          <p:nvPr/>
        </p:nvSpPr>
        <p:spPr bwMode="auto">
          <a:xfrm>
            <a:off x="7300913" y="5591175"/>
            <a:ext cx="674687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  <a:latin typeface="Myriad Pro"/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4346" name="Rectangle 12"/>
          <p:cNvSpPr>
            <a:spLocks noChangeArrowheads="1"/>
          </p:cNvSpPr>
          <p:nvPr/>
        </p:nvSpPr>
        <p:spPr bwMode="auto">
          <a:xfrm>
            <a:off x="208087" y="1587192"/>
            <a:ext cx="857885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br>
              <a:rPr lang="ru-RU" sz="2400" dirty="0">
                <a:latin typeface="+mn-lt"/>
              </a:rPr>
            </a:br>
            <a:endParaRPr lang="ru-RU" sz="2400" dirty="0">
              <a:solidFill>
                <a:srgbClr val="003F82"/>
              </a:solidFill>
              <a:latin typeface="+mn-lt"/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65F501-F5CC-4E12-934E-78BB5E4DA208}" type="slidenum">
              <a:rPr lang="en-US" sz="1600" smtClean="0"/>
              <a:pPr>
                <a:defRPr/>
              </a:pPr>
              <a:t>5</a:t>
            </a:fld>
            <a:endParaRPr lang="en-US" sz="160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8455" y="6345333"/>
            <a:ext cx="2895600" cy="365125"/>
          </a:xfrm>
        </p:spPr>
        <p:txBody>
          <a:bodyPr/>
          <a:lstStyle/>
          <a:p>
            <a:pPr>
              <a:defRPr/>
            </a:pPr>
            <a:r>
              <a:rPr lang="ru-RU" dirty="0">
                <a:solidFill>
                  <a:schemeClr val="bg1"/>
                </a:solidFill>
              </a:rPr>
              <a:t>Высшая школа экономики, Москва, 2021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5529" y="2059107"/>
            <a:ext cx="1510767" cy="1531823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0079" y="1417548"/>
            <a:ext cx="2191161" cy="582849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42014" y="3606795"/>
            <a:ext cx="1510767" cy="14961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307DF37F-1FA8-064D-8DC8-7282306AE80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607258" y="5183609"/>
            <a:ext cx="1380277" cy="138027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B52EA35-D0C4-AB4B-AC90-14F46C7627C9}"/>
              </a:ext>
            </a:extLst>
          </p:cNvPr>
          <p:cNvPicPr/>
          <p:nvPr/>
        </p:nvPicPr>
        <p:blipFill>
          <a:blip r:embed="rId9"/>
          <a:stretch>
            <a:fillRect/>
          </a:stretch>
        </p:blipFill>
        <p:spPr>
          <a:xfrm>
            <a:off x="40840" y="2030716"/>
            <a:ext cx="6485722" cy="3596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0258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Title 1"/>
          <p:cNvSpPr txBox="1">
            <a:spLocks/>
          </p:cNvSpPr>
          <p:nvPr/>
        </p:nvSpPr>
        <p:spPr bwMode="auto">
          <a:xfrm>
            <a:off x="1428750" y="428625"/>
            <a:ext cx="7213600" cy="412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ru-RU" sz="3000" b="1" dirty="0">
                <a:solidFill>
                  <a:schemeClr val="bg1"/>
                </a:solidFill>
                <a:latin typeface="+mj-lt"/>
              </a:rPr>
              <a:t>Существующие решения</a:t>
            </a:r>
            <a:endParaRPr lang="en-US" sz="30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4343" name="Rectangle 9"/>
          <p:cNvSpPr>
            <a:spLocks noChangeArrowheads="1"/>
          </p:cNvSpPr>
          <p:nvPr/>
        </p:nvSpPr>
        <p:spPr bwMode="auto">
          <a:xfrm>
            <a:off x="7300913" y="2255838"/>
            <a:ext cx="674687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  <a:latin typeface="Myriad Pro"/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4344" name="Rectangle 10"/>
          <p:cNvSpPr>
            <a:spLocks noChangeArrowheads="1"/>
          </p:cNvSpPr>
          <p:nvPr/>
        </p:nvSpPr>
        <p:spPr bwMode="auto">
          <a:xfrm>
            <a:off x="7300913" y="3967163"/>
            <a:ext cx="674687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  <a:latin typeface="Myriad Pro"/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4345" name="Rectangle 11"/>
          <p:cNvSpPr>
            <a:spLocks noChangeArrowheads="1"/>
          </p:cNvSpPr>
          <p:nvPr/>
        </p:nvSpPr>
        <p:spPr bwMode="auto">
          <a:xfrm>
            <a:off x="7300913" y="5591175"/>
            <a:ext cx="674687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  <a:latin typeface="Myriad Pro"/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4346" name="Rectangle 12"/>
          <p:cNvSpPr>
            <a:spLocks noChangeArrowheads="1"/>
          </p:cNvSpPr>
          <p:nvPr/>
        </p:nvSpPr>
        <p:spPr bwMode="auto">
          <a:xfrm>
            <a:off x="208087" y="1587192"/>
            <a:ext cx="857885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br>
              <a:rPr lang="ru-RU" sz="2400" dirty="0">
                <a:latin typeface="+mn-lt"/>
              </a:rPr>
            </a:br>
            <a:endParaRPr lang="ru-RU" sz="2400" dirty="0">
              <a:solidFill>
                <a:srgbClr val="003F82"/>
              </a:solidFill>
              <a:latin typeface="+mn-lt"/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65F501-F5CC-4E12-934E-78BB5E4DA208}" type="slidenum">
              <a:rPr lang="en-US" sz="1600" smtClean="0"/>
              <a:pPr>
                <a:defRPr/>
              </a:pPr>
              <a:t>6</a:t>
            </a:fld>
            <a:endParaRPr lang="en-US" sz="160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8455" y="6345333"/>
            <a:ext cx="2895600" cy="365125"/>
          </a:xfrm>
        </p:spPr>
        <p:txBody>
          <a:bodyPr/>
          <a:lstStyle/>
          <a:p>
            <a:pPr>
              <a:defRPr/>
            </a:pPr>
            <a:r>
              <a:rPr lang="ru-RU" dirty="0">
                <a:solidFill>
                  <a:schemeClr val="bg1"/>
                </a:solidFill>
              </a:rPr>
              <a:t>Высшая школа экономики, Москва, 2021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2E4094E-677A-5A47-BE46-C85E8EEAF3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74" y="1979511"/>
            <a:ext cx="4530726" cy="2568456"/>
          </a:xfrm>
          <a:prstGeom prst="rect">
            <a:avLst/>
          </a:prstGeom>
        </p:spPr>
      </p:pic>
      <p:pic>
        <p:nvPicPr>
          <p:cNvPr id="19" name="Рисунок 10">
            <a:extLst>
              <a:ext uri="{FF2B5EF4-FFF2-40B4-BE49-F238E27FC236}">
                <a16:creationId xmlns:a16="http://schemas.microsoft.com/office/drawing/2014/main" id="{7F97F0FC-FBDF-8D48-BABF-BA870FE1B0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57170" y="2231000"/>
            <a:ext cx="4629767" cy="3472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8222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Title 1"/>
          <p:cNvSpPr txBox="1">
            <a:spLocks/>
          </p:cNvSpPr>
          <p:nvPr/>
        </p:nvSpPr>
        <p:spPr bwMode="auto">
          <a:xfrm>
            <a:off x="1428750" y="428625"/>
            <a:ext cx="7213600" cy="412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ru-RU" sz="3000" b="1" dirty="0">
                <a:solidFill>
                  <a:schemeClr val="bg1"/>
                </a:solidFill>
                <a:latin typeface="+mj-lt"/>
              </a:rPr>
              <a:t>Цель и задачи работы</a:t>
            </a:r>
            <a:endParaRPr lang="en-US" sz="30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4343" name="Rectangle 9"/>
          <p:cNvSpPr>
            <a:spLocks noChangeArrowheads="1"/>
          </p:cNvSpPr>
          <p:nvPr/>
        </p:nvSpPr>
        <p:spPr bwMode="auto">
          <a:xfrm>
            <a:off x="7300913" y="2255838"/>
            <a:ext cx="674687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  <a:latin typeface="Myriad Pro"/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4344" name="Rectangle 10"/>
          <p:cNvSpPr>
            <a:spLocks noChangeArrowheads="1"/>
          </p:cNvSpPr>
          <p:nvPr/>
        </p:nvSpPr>
        <p:spPr bwMode="auto">
          <a:xfrm>
            <a:off x="7300913" y="3967163"/>
            <a:ext cx="674687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  <a:latin typeface="Myriad Pro"/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4346" name="Rectangle 12"/>
          <p:cNvSpPr>
            <a:spLocks noChangeArrowheads="1"/>
          </p:cNvSpPr>
          <p:nvPr/>
        </p:nvSpPr>
        <p:spPr bwMode="auto">
          <a:xfrm>
            <a:off x="209290" y="1192427"/>
            <a:ext cx="7323117" cy="52629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ru-RU" sz="2000" b="1" dirty="0">
                <a:solidFill>
                  <a:srgbClr val="003F82"/>
                </a:solidFill>
                <a:latin typeface="+mn-lt"/>
              </a:rPr>
              <a:t>Цель работы</a:t>
            </a:r>
            <a:endParaRPr lang="en-US" sz="2000" b="1" dirty="0">
              <a:solidFill>
                <a:srgbClr val="003F82"/>
              </a:solidFill>
              <a:latin typeface="+mn-lt"/>
            </a:endParaRPr>
          </a:p>
          <a:p>
            <a:r>
              <a:rPr lang="ru-RU" sz="2000" dirty="0">
                <a:solidFill>
                  <a:srgbClr val="003F82"/>
                </a:solidFill>
                <a:latin typeface="+mn-lt"/>
              </a:rPr>
              <a:t>Реализовать сервис мониторинга транспортных средств, который </a:t>
            </a:r>
            <a:br>
              <a:rPr lang="ru-RU" sz="2000" dirty="0">
                <a:solidFill>
                  <a:srgbClr val="003F82"/>
                </a:solidFill>
                <a:latin typeface="+mn-lt"/>
              </a:rPr>
            </a:br>
            <a:r>
              <a:rPr lang="ru-RU" sz="2000" dirty="0">
                <a:solidFill>
                  <a:srgbClr val="003F82"/>
                </a:solidFill>
                <a:latin typeface="+mn-lt"/>
              </a:rPr>
              <a:t>сможет работать в двух конфигурациях: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003F82"/>
                </a:solidFill>
                <a:latin typeface="+mn-lt"/>
              </a:rPr>
              <a:t>Вместо трекера </a:t>
            </a:r>
            <a:r>
              <a:rPr lang="en-US" sz="2000" dirty="0">
                <a:solidFill>
                  <a:srgbClr val="003F82"/>
                </a:solidFill>
                <a:latin typeface="+mn-lt"/>
              </a:rPr>
              <a:t>Android </a:t>
            </a:r>
            <a:r>
              <a:rPr lang="ru-RU" sz="2000" dirty="0">
                <a:solidFill>
                  <a:srgbClr val="003F82"/>
                </a:solidFill>
                <a:latin typeface="+mn-lt"/>
              </a:rPr>
              <a:t>приложение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003F82"/>
                </a:solidFill>
                <a:latin typeface="+mn-lt"/>
              </a:rPr>
              <a:t>Вместо трекера</a:t>
            </a:r>
            <a:r>
              <a:rPr lang="en-US" sz="2000" dirty="0">
                <a:solidFill>
                  <a:srgbClr val="003F82"/>
                </a:solidFill>
                <a:latin typeface="+mn-lt"/>
              </a:rPr>
              <a:t> </a:t>
            </a:r>
            <a:r>
              <a:rPr lang="ru-RU" sz="2000" dirty="0">
                <a:solidFill>
                  <a:srgbClr val="003F82"/>
                </a:solidFill>
                <a:latin typeface="+mn-lt"/>
              </a:rPr>
              <a:t>от производителя системы с встроенной симкой, любой </a:t>
            </a:r>
            <a:r>
              <a:rPr lang="en-US" sz="2000" dirty="0">
                <a:solidFill>
                  <a:srgbClr val="003F82"/>
                </a:solidFill>
                <a:latin typeface="+mn-lt"/>
              </a:rPr>
              <a:t>Bluetooth-</a:t>
            </a:r>
            <a:r>
              <a:rPr lang="ru-RU" sz="2000" dirty="0">
                <a:solidFill>
                  <a:srgbClr val="003F82"/>
                </a:solidFill>
                <a:latin typeface="+mn-lt"/>
              </a:rPr>
              <a:t>трекер передающий данные </a:t>
            </a:r>
            <a:r>
              <a:rPr lang="en-US" sz="2000" dirty="0">
                <a:solidFill>
                  <a:srgbClr val="003F82"/>
                </a:solidFill>
                <a:latin typeface="+mn-lt"/>
              </a:rPr>
              <a:t>Android </a:t>
            </a:r>
            <a:r>
              <a:rPr lang="ru-RU" sz="2000" dirty="0">
                <a:solidFill>
                  <a:srgbClr val="003F82"/>
                </a:solidFill>
                <a:latin typeface="+mn-lt"/>
              </a:rPr>
              <a:t>приложению</a:t>
            </a:r>
          </a:p>
          <a:p>
            <a:endParaRPr lang="ru-RU" sz="1600" dirty="0">
              <a:solidFill>
                <a:srgbClr val="003F82"/>
              </a:solidFill>
              <a:latin typeface="+mn-lt"/>
            </a:endParaRPr>
          </a:p>
          <a:p>
            <a:r>
              <a:rPr lang="ru-RU" sz="2000" b="1" dirty="0">
                <a:solidFill>
                  <a:srgbClr val="003F82"/>
                </a:solidFill>
                <a:latin typeface="+mn-lt"/>
              </a:rPr>
              <a:t>Задачи работы</a:t>
            </a:r>
            <a:endParaRPr lang="en-US" sz="2000" dirty="0">
              <a:solidFill>
                <a:srgbClr val="003F82"/>
              </a:solidFill>
              <a:latin typeface="+mn-lt"/>
            </a:endParaRPr>
          </a:p>
          <a:p>
            <a:pPr marL="228600" indent="-228600">
              <a:buFont typeface="+mj-lt"/>
              <a:buAutoNum type="arabicPeriod"/>
            </a:pPr>
            <a:r>
              <a:rPr lang="ru-RU" sz="2000" dirty="0">
                <a:solidFill>
                  <a:srgbClr val="003F82"/>
                </a:solidFill>
                <a:latin typeface="+mn-lt"/>
              </a:rPr>
              <a:t>Реализовать </a:t>
            </a:r>
            <a:r>
              <a:rPr lang="en-US" sz="2000" dirty="0">
                <a:solidFill>
                  <a:srgbClr val="003F82"/>
                </a:solidFill>
                <a:latin typeface="+mn-lt"/>
              </a:rPr>
              <a:t>Android </a:t>
            </a:r>
            <a:r>
              <a:rPr lang="ru-RU" sz="2000" dirty="0">
                <a:solidFill>
                  <a:srgbClr val="003F82"/>
                </a:solidFill>
                <a:latin typeface="+mn-lt"/>
              </a:rPr>
              <a:t>приложение с функционалом получения данных от </a:t>
            </a:r>
            <a:r>
              <a:rPr lang="en-US" sz="2000" dirty="0">
                <a:solidFill>
                  <a:srgbClr val="003F82"/>
                </a:solidFill>
                <a:latin typeface="+mn-lt"/>
              </a:rPr>
              <a:t>Bluetooth-</a:t>
            </a:r>
            <a:r>
              <a:rPr lang="ru-RU" sz="2000" dirty="0">
                <a:solidFill>
                  <a:srgbClr val="003F82"/>
                </a:solidFill>
                <a:latin typeface="+mn-lt"/>
              </a:rPr>
              <a:t>трекера и</a:t>
            </a:r>
            <a:r>
              <a:rPr lang="en-US" sz="2000" dirty="0">
                <a:solidFill>
                  <a:srgbClr val="003F82"/>
                </a:solidFill>
                <a:latin typeface="+mn-lt"/>
              </a:rPr>
              <a:t> </a:t>
            </a:r>
            <a:r>
              <a:rPr lang="ru-RU" sz="2000" dirty="0">
                <a:solidFill>
                  <a:srgbClr val="003F82"/>
                </a:solidFill>
                <a:latin typeface="+mn-lt"/>
              </a:rPr>
              <a:t>отправке этих данных сервису обработки данных</a:t>
            </a:r>
          </a:p>
          <a:p>
            <a:pPr marL="228600" indent="-228600">
              <a:buFont typeface="+mj-lt"/>
              <a:buAutoNum type="arabicPeriod"/>
            </a:pPr>
            <a:r>
              <a:rPr lang="ru-RU" sz="2000" dirty="0">
                <a:solidFill>
                  <a:srgbClr val="003F82"/>
                </a:solidFill>
                <a:latin typeface="+mn-lt"/>
              </a:rPr>
              <a:t>Реализовать сервис обработки данных, который будет принимать и записывать данные от</a:t>
            </a:r>
            <a:r>
              <a:rPr lang="en-US" sz="2000" dirty="0">
                <a:solidFill>
                  <a:srgbClr val="003F82"/>
                </a:solidFill>
                <a:latin typeface="+mn-lt"/>
              </a:rPr>
              <a:t> Android </a:t>
            </a:r>
            <a:r>
              <a:rPr lang="ru-RU" sz="2000" dirty="0">
                <a:solidFill>
                  <a:srgbClr val="003F82"/>
                </a:solidFill>
                <a:latin typeface="+mn-lt"/>
              </a:rPr>
              <a:t>приложения в БД</a:t>
            </a:r>
          </a:p>
          <a:p>
            <a:pPr marL="228600" indent="-228600">
              <a:buFont typeface="+mj-lt"/>
              <a:buAutoNum type="arabicPeriod"/>
            </a:pPr>
            <a:r>
              <a:rPr lang="ru-RU" sz="2000" dirty="0">
                <a:solidFill>
                  <a:srgbClr val="003F82"/>
                </a:solidFill>
                <a:latin typeface="+mn-lt"/>
              </a:rPr>
              <a:t>Реализовать </a:t>
            </a:r>
            <a:r>
              <a:rPr lang="en-US" sz="2000" dirty="0">
                <a:solidFill>
                  <a:srgbClr val="003F82"/>
                </a:solidFill>
                <a:latin typeface="+mn-lt"/>
              </a:rPr>
              <a:t>Web-</a:t>
            </a:r>
            <a:r>
              <a:rPr lang="ru-RU" sz="2000" dirty="0">
                <a:solidFill>
                  <a:srgbClr val="003F82"/>
                </a:solidFill>
                <a:latin typeface="+mn-lt"/>
              </a:rPr>
              <a:t>приложение с функционалом аналогичных сервисов мониторинга транспортных средств</a:t>
            </a: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65F501-F5CC-4E12-934E-78BB5E4DA208}" type="slidenum">
              <a:rPr lang="en-US" sz="1600" smtClean="0"/>
              <a:pPr>
                <a:defRPr/>
              </a:pPr>
              <a:t>7</a:t>
            </a:fld>
            <a:endParaRPr lang="en-US" sz="1600" dirty="0"/>
          </a:p>
        </p:txBody>
      </p:sp>
      <p:sp>
        <p:nvSpPr>
          <p:cNvPr id="10" name="Footer Placeholder 2"/>
          <p:cNvSpPr txBox="1">
            <a:spLocks/>
          </p:cNvSpPr>
          <p:nvPr/>
        </p:nvSpPr>
        <p:spPr>
          <a:xfrm>
            <a:off x="28455" y="6345333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ctr" defTabSz="457200" rtl="0" fontAlgn="auto">
              <a:spcBef>
                <a:spcPts val="0"/>
              </a:spcBef>
              <a:spcAft>
                <a:spcPts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/>
                <a:cs typeface="ＭＳ Ｐゴシック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/>
                <a:cs typeface="ＭＳ Ｐゴシック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/>
                <a:cs typeface="ＭＳ Ｐゴシック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/>
                <a:cs typeface="ＭＳ Ｐゴシック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/>
                <a:cs typeface="ＭＳ Ｐゴシック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/>
                <a:cs typeface="ＭＳ Ｐゴシック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/>
                <a:cs typeface="ＭＳ Ｐゴシック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/>
                <a:cs typeface="ＭＳ Ｐゴシック"/>
              </a:defRPr>
            </a:lvl9pPr>
          </a:lstStyle>
          <a:p>
            <a:pPr>
              <a:defRPr/>
            </a:pPr>
            <a:r>
              <a:rPr lang="ru-RU" dirty="0">
                <a:solidFill>
                  <a:schemeClr val="bg1"/>
                </a:solidFill>
              </a:rPr>
              <a:t>Высшая школа экономики, Москва, 2021</a:t>
            </a:r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5" name="Группа 4"/>
          <p:cNvGrpSpPr/>
          <p:nvPr/>
        </p:nvGrpSpPr>
        <p:grpSpPr>
          <a:xfrm>
            <a:off x="7532407" y="1258822"/>
            <a:ext cx="2014376" cy="2470954"/>
            <a:chOff x="7300913" y="2224490"/>
            <a:chExt cx="2014376" cy="2470954"/>
          </a:xfrm>
        </p:grpSpPr>
        <p:pic>
          <p:nvPicPr>
            <p:cNvPr id="4" name="Рисунок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536656" y="3299269"/>
              <a:ext cx="1396175" cy="1396175"/>
            </a:xfrm>
            <a:prstGeom prst="rect">
              <a:avLst/>
            </a:prstGeom>
          </p:spPr>
        </p:pic>
        <p:pic>
          <p:nvPicPr>
            <p:cNvPr id="3" name="Рисунок 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300913" y="2224490"/>
              <a:ext cx="2014376" cy="1486302"/>
            </a:xfrm>
            <a:prstGeom prst="rect">
              <a:avLst/>
            </a:prstGeom>
          </p:spPr>
        </p:pic>
      </p:grpSp>
      <p:pic>
        <p:nvPicPr>
          <p:cNvPr id="2050" name="Picture 2" descr="Автосканер ELM327 OBD2 Bluetooth адаптер">
            <a:extLst>
              <a:ext uri="{FF2B5EF4-FFF2-40B4-BE49-F238E27FC236}">
                <a16:creationId xmlns:a16="http://schemas.microsoft.com/office/drawing/2014/main" id="{8EF2C895-9DA2-AA45-985C-6CF42EF604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4139" y="3935959"/>
            <a:ext cx="1739861" cy="1739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63826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Title 1"/>
          <p:cNvSpPr txBox="1">
            <a:spLocks/>
          </p:cNvSpPr>
          <p:nvPr/>
        </p:nvSpPr>
        <p:spPr bwMode="auto">
          <a:xfrm>
            <a:off x="1428750" y="428625"/>
            <a:ext cx="7213600" cy="412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ru-RU" sz="3000" b="1" dirty="0">
                <a:solidFill>
                  <a:schemeClr val="bg1"/>
                </a:solidFill>
                <a:latin typeface="+mj-lt"/>
              </a:rPr>
              <a:t>Архитектура решения</a:t>
            </a:r>
            <a:endParaRPr lang="en-US" sz="30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4345" name="Rectangle 11"/>
          <p:cNvSpPr>
            <a:spLocks noChangeArrowheads="1"/>
          </p:cNvSpPr>
          <p:nvPr/>
        </p:nvSpPr>
        <p:spPr bwMode="auto">
          <a:xfrm>
            <a:off x="7300913" y="5591175"/>
            <a:ext cx="674687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  <a:latin typeface="Myriad Pro"/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65F501-F5CC-4E12-934E-78BB5E4DA208}" type="slidenum">
              <a:rPr lang="en-US" sz="1600" smtClean="0"/>
              <a:pPr>
                <a:defRPr/>
              </a:pPr>
              <a:t>8</a:t>
            </a:fld>
            <a:endParaRPr lang="en-US" sz="1600" dirty="0"/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8455" y="6345333"/>
            <a:ext cx="2895600" cy="365125"/>
          </a:xfrm>
        </p:spPr>
        <p:txBody>
          <a:bodyPr/>
          <a:lstStyle/>
          <a:p>
            <a:pPr>
              <a:defRPr/>
            </a:pPr>
            <a:r>
              <a:rPr lang="ru-RU" dirty="0">
                <a:solidFill>
                  <a:schemeClr val="bg1"/>
                </a:solidFill>
              </a:rPr>
              <a:t>Высшая школа экономики, Москва, 2021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8B1AF8-498E-FF45-981D-A1872D4C0A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1743" y="1408698"/>
            <a:ext cx="7380514" cy="4936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1404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Title 1"/>
          <p:cNvSpPr txBox="1">
            <a:spLocks/>
          </p:cNvSpPr>
          <p:nvPr/>
        </p:nvSpPr>
        <p:spPr bwMode="auto">
          <a:xfrm>
            <a:off x="1428750" y="428625"/>
            <a:ext cx="7213600" cy="412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ru-RU" sz="3000" b="1" dirty="0">
                <a:solidFill>
                  <a:schemeClr val="bg1"/>
                </a:solidFill>
                <a:latin typeface="+mj-lt"/>
              </a:rPr>
              <a:t>Функциональность</a:t>
            </a:r>
            <a:endParaRPr lang="en-US" sz="30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4345" name="Rectangle 11"/>
          <p:cNvSpPr>
            <a:spLocks noChangeArrowheads="1"/>
          </p:cNvSpPr>
          <p:nvPr/>
        </p:nvSpPr>
        <p:spPr bwMode="auto">
          <a:xfrm>
            <a:off x="7300913" y="5591175"/>
            <a:ext cx="674687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  <a:latin typeface="Myriad Pro"/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65F501-F5CC-4E12-934E-78BB5E4DA208}" type="slidenum">
              <a:rPr lang="en-US" sz="1600" smtClean="0"/>
              <a:pPr>
                <a:defRPr/>
              </a:pPr>
              <a:t>9</a:t>
            </a:fld>
            <a:endParaRPr lang="en-US" sz="1600" dirty="0"/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8455" y="6345333"/>
            <a:ext cx="2895600" cy="365125"/>
          </a:xfrm>
        </p:spPr>
        <p:txBody>
          <a:bodyPr/>
          <a:lstStyle/>
          <a:p>
            <a:pPr>
              <a:defRPr/>
            </a:pPr>
            <a:r>
              <a:rPr lang="ru-RU" dirty="0">
                <a:solidFill>
                  <a:schemeClr val="bg1"/>
                </a:solidFill>
              </a:rPr>
              <a:t>Высшая школа экономики, Москва, 2021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78EFD8-D4A6-8C4A-A0BF-E7E1620523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720" y="1418967"/>
            <a:ext cx="6518193" cy="4926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2383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4587</TotalTime>
  <Words>1612</Words>
  <Application>Microsoft Macintosh PowerPoint</Application>
  <PresentationFormat>On-screen Show (4:3)</PresentationFormat>
  <Paragraphs>167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Myriad Pro</vt:lpstr>
      <vt:lpstr>Office Theme</vt:lpstr>
      <vt:lpstr>Система мониторинга транспортных средств на базе мобильных устройств   Vehicle Monitoring System Based on Mobile Devices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hse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vkremlev</dc:creator>
  <cp:lastModifiedBy>Microsoft Office User</cp:lastModifiedBy>
  <cp:revision>209</cp:revision>
  <dcterms:created xsi:type="dcterms:W3CDTF">2010-09-30T06:45:29Z</dcterms:created>
  <dcterms:modified xsi:type="dcterms:W3CDTF">2021-04-27T14:33:21Z</dcterms:modified>
</cp:coreProperties>
</file>